
<file path=[Content_Types].xml><?xml version="1.0" encoding="utf-8"?>
<Types xmlns="http://schemas.openxmlformats.org/package/2006/content-types">
  <Default Extension="png" ContentType="image/png"/>
  <Default Extension="svg" ContentType="image/svg+xml"/>
  <Default Extension="web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3" r:id="rId2"/>
    <p:sldId id="274" r:id="rId3"/>
    <p:sldId id="275" r:id="rId4"/>
    <p:sldId id="260" r:id="rId5"/>
    <p:sldId id="279" r:id="rId6"/>
    <p:sldId id="276" r:id="rId7"/>
    <p:sldId id="282" r:id="rId8"/>
    <p:sldId id="280" r:id="rId9"/>
    <p:sldId id="266" r:id="rId10"/>
    <p:sldId id="267"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1006E7-67A1-AC42-BB7E-85A71DAE9119}">
          <p14:sldIdLst>
            <p14:sldId id="273"/>
            <p14:sldId id="274"/>
            <p14:sldId id="275"/>
            <p14:sldId id="260"/>
            <p14:sldId id="279"/>
            <p14:sldId id="276"/>
            <p14:sldId id="282"/>
            <p14:sldId id="280"/>
            <p14:sldId id="266"/>
            <p14:sldId id="267"/>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75"/>
  </p:normalViewPr>
  <p:slideViewPr>
    <p:cSldViewPr snapToGrid="0" snapToObjects="1">
      <p:cViewPr varScale="1">
        <p:scale>
          <a:sx n="69" d="100"/>
          <a:sy n="69" d="100"/>
        </p:scale>
        <p:origin x="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27085A-820F-4443-BF72-129E06FE21E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30131B-9CD9-4655-81EE-606B80B6BFB2}">
      <dgm:prSet custT="1"/>
      <dgm:spPr/>
      <dgm:t>
        <a:bodyPr/>
        <a:lstStyle/>
        <a:p>
          <a:pPr>
            <a:lnSpc>
              <a:spcPct val="100000"/>
            </a:lnSpc>
          </a:pPr>
          <a:r>
            <a:rPr lang="en-US" sz="1600" b="0" i="0" dirty="0">
              <a:latin typeface="Bodoni MT" panose="02070603080606020203" pitchFamily="18" charset="77"/>
            </a:rPr>
            <a:t>Use of AWS and Django framework to develop and implement the website.</a:t>
          </a:r>
        </a:p>
      </dgm:t>
    </dgm:pt>
    <dgm:pt modelId="{7C383EFC-0A1B-49F8-B917-F3666CACDF64}" type="parTrans" cxnId="{98D3400B-8B30-40F1-B05F-B9D016317DEF}">
      <dgm:prSet/>
      <dgm:spPr/>
      <dgm:t>
        <a:bodyPr/>
        <a:lstStyle/>
        <a:p>
          <a:endParaRPr lang="en-US"/>
        </a:p>
      </dgm:t>
    </dgm:pt>
    <dgm:pt modelId="{685F9F52-84DB-4BFB-82C8-537265EF6D6C}" type="sibTrans" cxnId="{98D3400B-8B30-40F1-B05F-B9D016317DEF}">
      <dgm:prSet/>
      <dgm:spPr/>
      <dgm:t>
        <a:bodyPr/>
        <a:lstStyle/>
        <a:p>
          <a:endParaRPr lang="en-US"/>
        </a:p>
      </dgm:t>
    </dgm:pt>
    <dgm:pt modelId="{415D8980-9C7E-4C58-ADAE-6DE0CC4E6A9F}">
      <dgm:prSet custT="1"/>
      <dgm:spPr/>
      <dgm:t>
        <a:bodyPr/>
        <a:lstStyle/>
        <a:p>
          <a:pPr>
            <a:lnSpc>
              <a:spcPct val="100000"/>
            </a:lnSpc>
          </a:pPr>
          <a:r>
            <a:rPr lang="en-US" sz="1600" b="0" i="0" dirty="0">
              <a:latin typeface="Bodoni MT" panose="02070603080606020203" pitchFamily="18" charset="77"/>
            </a:rPr>
            <a:t>The greatest standards of privacy, protection, and security are provided for your personal information on our oxygen tanks website. </a:t>
          </a:r>
        </a:p>
      </dgm:t>
    </dgm:pt>
    <dgm:pt modelId="{9ECAE997-0834-4E83-9D99-7DC24086EA15}" type="parTrans" cxnId="{9AE81DAB-6E03-45A0-B08F-5E8B987E72D9}">
      <dgm:prSet/>
      <dgm:spPr/>
      <dgm:t>
        <a:bodyPr/>
        <a:lstStyle/>
        <a:p>
          <a:endParaRPr lang="en-US"/>
        </a:p>
      </dgm:t>
    </dgm:pt>
    <dgm:pt modelId="{23C61918-BAE2-4192-9818-ED5A03619DC8}" type="sibTrans" cxnId="{9AE81DAB-6E03-45A0-B08F-5E8B987E72D9}">
      <dgm:prSet/>
      <dgm:spPr/>
      <dgm:t>
        <a:bodyPr/>
        <a:lstStyle/>
        <a:p>
          <a:endParaRPr lang="en-US"/>
        </a:p>
      </dgm:t>
    </dgm:pt>
    <dgm:pt modelId="{40DC6DB8-DBA4-4824-8566-A3DCEB079874}">
      <dgm:prSet custT="1"/>
      <dgm:spPr/>
      <dgm:t>
        <a:bodyPr/>
        <a:lstStyle/>
        <a:p>
          <a:pPr>
            <a:lnSpc>
              <a:spcPct val="100000"/>
            </a:lnSpc>
          </a:pPr>
          <a:r>
            <a:rPr lang="en-US" sz="1600" b="0" i="0" dirty="0">
              <a:latin typeface="Bodoni MT" panose="02070603080606020203" pitchFamily="18" charset="77"/>
            </a:rPr>
            <a:t>Hosting of the website AWS that guarantees all all-time uptime.</a:t>
          </a:r>
        </a:p>
      </dgm:t>
    </dgm:pt>
    <dgm:pt modelId="{AC9F6E6C-7721-401E-A8DD-AFF998FA7039}" type="parTrans" cxnId="{0CCCF133-8D6E-4EEA-AA70-2353E1836FF1}">
      <dgm:prSet/>
      <dgm:spPr/>
      <dgm:t>
        <a:bodyPr/>
        <a:lstStyle/>
        <a:p>
          <a:endParaRPr lang="en-US"/>
        </a:p>
      </dgm:t>
    </dgm:pt>
    <dgm:pt modelId="{8D167521-1D9E-4DDA-807D-88A565A75D71}" type="sibTrans" cxnId="{0CCCF133-8D6E-4EEA-AA70-2353E1836FF1}">
      <dgm:prSet/>
      <dgm:spPr/>
      <dgm:t>
        <a:bodyPr/>
        <a:lstStyle/>
        <a:p>
          <a:endParaRPr lang="en-US"/>
        </a:p>
      </dgm:t>
    </dgm:pt>
    <dgm:pt modelId="{1D74ACA0-F5B0-4153-8EDC-C2616A3F747C}">
      <dgm:prSet custT="1"/>
      <dgm:spPr/>
      <dgm:t>
        <a:bodyPr/>
        <a:lstStyle/>
        <a:p>
          <a:pPr>
            <a:lnSpc>
              <a:spcPct val="100000"/>
            </a:lnSpc>
          </a:pPr>
          <a:r>
            <a:rPr lang="en-US" sz="1600" b="0" i="0" dirty="0">
              <a:latin typeface="Bodoni MT" panose="02070603080606020203" pitchFamily="18" charset="77"/>
            </a:rPr>
            <a:t>The nicest aspect of purchasing an oxygen concentrator online, like with the rest of your online shopping, is being able to do it from the convenience of your own home.</a:t>
          </a:r>
        </a:p>
      </dgm:t>
    </dgm:pt>
    <dgm:pt modelId="{F6E779C3-9526-4E8A-A8BA-E7E05702B4EA}" type="parTrans" cxnId="{90F3C7C4-CA65-484A-AF15-45C6D4D96D31}">
      <dgm:prSet/>
      <dgm:spPr/>
      <dgm:t>
        <a:bodyPr/>
        <a:lstStyle/>
        <a:p>
          <a:endParaRPr lang="en-US"/>
        </a:p>
      </dgm:t>
    </dgm:pt>
    <dgm:pt modelId="{32CA72F5-DC89-4FDF-AF7D-E1BA91CE45D5}" type="sibTrans" cxnId="{90F3C7C4-CA65-484A-AF15-45C6D4D96D31}">
      <dgm:prSet/>
      <dgm:spPr/>
      <dgm:t>
        <a:bodyPr/>
        <a:lstStyle/>
        <a:p>
          <a:endParaRPr lang="en-US"/>
        </a:p>
      </dgm:t>
    </dgm:pt>
    <dgm:pt modelId="{4A5EEE2F-F5E3-4604-B2C0-99FE240EF903}">
      <dgm:prSet custT="1"/>
      <dgm:spPr/>
      <dgm:t>
        <a:bodyPr/>
        <a:lstStyle/>
        <a:p>
          <a:pPr>
            <a:lnSpc>
              <a:spcPct val="100000"/>
            </a:lnSpc>
          </a:pPr>
          <a:r>
            <a:rPr lang="en-US" sz="1600" b="0" i="0" dirty="0">
              <a:latin typeface="Bodoni MT" panose="02070603080606020203" pitchFamily="18" charset="0"/>
              <a:cs typeface="Arial" panose="020B0604020202020204" pitchFamily="34" charset="0"/>
            </a:rPr>
            <a:t>Live chat option for Customers to get the immediate response on their queries.</a:t>
          </a:r>
        </a:p>
      </dgm:t>
    </dgm:pt>
    <dgm:pt modelId="{A66C0A49-2DB1-4ABB-AFFE-6FE55C3E931F}" type="sibTrans" cxnId="{34F9D79C-C02A-4288-9910-3A5634AEE1CF}">
      <dgm:prSet/>
      <dgm:spPr/>
      <dgm:t>
        <a:bodyPr/>
        <a:lstStyle/>
        <a:p>
          <a:endParaRPr lang="en-US"/>
        </a:p>
      </dgm:t>
    </dgm:pt>
    <dgm:pt modelId="{E53C3BF3-B597-454E-BB1F-55C4E4BE968D}" type="parTrans" cxnId="{34F9D79C-C02A-4288-9910-3A5634AEE1CF}">
      <dgm:prSet/>
      <dgm:spPr/>
      <dgm:t>
        <a:bodyPr/>
        <a:lstStyle/>
        <a:p>
          <a:endParaRPr lang="en-US"/>
        </a:p>
      </dgm:t>
    </dgm:pt>
    <dgm:pt modelId="{AE80D14A-E20E-48EB-A5CF-2832C86D0529}">
      <dgm:prSet custT="1"/>
      <dgm:spPr/>
      <dgm:t>
        <a:bodyPr/>
        <a:lstStyle/>
        <a:p>
          <a:pPr>
            <a:lnSpc>
              <a:spcPct val="100000"/>
            </a:lnSpc>
          </a:pPr>
          <a:r>
            <a:rPr lang="en-US" sz="1600" b="0" i="0" dirty="0">
              <a:latin typeface="Bodoni MT" panose="02070603080606020203" pitchFamily="18" charset="77"/>
            </a:rPr>
            <a:t>A large variety of items on our website also implies a wide variety of pricing. </a:t>
          </a:r>
        </a:p>
      </dgm:t>
    </dgm:pt>
    <dgm:pt modelId="{D1E1F19C-3951-49F2-A8E2-CF3A1A9E97AA}" type="sibTrans" cxnId="{3D8D5D98-AD07-4693-9EF9-E488D26A2F91}">
      <dgm:prSet/>
      <dgm:spPr/>
      <dgm:t>
        <a:bodyPr/>
        <a:lstStyle/>
        <a:p>
          <a:endParaRPr lang="en-US"/>
        </a:p>
      </dgm:t>
    </dgm:pt>
    <dgm:pt modelId="{6A676D8E-2A77-498B-9F32-CFE02D14AA41}" type="parTrans" cxnId="{3D8D5D98-AD07-4693-9EF9-E488D26A2F91}">
      <dgm:prSet/>
      <dgm:spPr/>
      <dgm:t>
        <a:bodyPr/>
        <a:lstStyle/>
        <a:p>
          <a:endParaRPr lang="en-US"/>
        </a:p>
      </dgm:t>
    </dgm:pt>
    <dgm:pt modelId="{49808BD4-627F-4592-B230-0FC9A41DBC9A}" type="pres">
      <dgm:prSet presAssocID="{FE27085A-820F-4443-BF72-129E06FE21E5}" presName="root" presStyleCnt="0">
        <dgm:presLayoutVars>
          <dgm:dir/>
          <dgm:resizeHandles val="exact"/>
        </dgm:presLayoutVars>
      </dgm:prSet>
      <dgm:spPr/>
    </dgm:pt>
    <dgm:pt modelId="{2D15FF72-49F4-4299-A7A4-88493B6E0751}" type="pres">
      <dgm:prSet presAssocID="{4A5EEE2F-F5E3-4604-B2C0-99FE240EF903}" presName="compNode" presStyleCnt="0"/>
      <dgm:spPr/>
    </dgm:pt>
    <dgm:pt modelId="{B3CB3AB8-DC42-4DE3-9176-0BF797F63586}" type="pres">
      <dgm:prSet presAssocID="{4A5EEE2F-F5E3-4604-B2C0-99FE240EF903}" presName="iconRect" presStyleLbl="node1" presStyleIdx="0" presStyleCnt="6" custLinFactX="-15666" custLinFactY="-2766" custLinFactNeighborX="-100000" custLinFactNeighborY="-100000"/>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a:ext>
      </dgm:extLst>
    </dgm:pt>
    <dgm:pt modelId="{5C1ECDEE-1146-4B2E-85A5-5563E1AFEA79}" type="pres">
      <dgm:prSet presAssocID="{4A5EEE2F-F5E3-4604-B2C0-99FE240EF903}" presName="spaceRect" presStyleCnt="0"/>
      <dgm:spPr/>
    </dgm:pt>
    <dgm:pt modelId="{28F49A06-8B0A-40C9-A893-17C408C85D0B}" type="pres">
      <dgm:prSet presAssocID="{4A5EEE2F-F5E3-4604-B2C0-99FE240EF903}" presName="textRect" presStyleLbl="revTx" presStyleIdx="0" presStyleCnt="6" custScaleX="195309" custLinFactNeighborX="-52827" custLinFactNeighborY="-81567">
        <dgm:presLayoutVars>
          <dgm:chMax val="1"/>
          <dgm:chPref val="1"/>
        </dgm:presLayoutVars>
      </dgm:prSet>
      <dgm:spPr/>
    </dgm:pt>
    <dgm:pt modelId="{7BA8441D-C35F-473A-9A89-EF781A60077E}" type="pres">
      <dgm:prSet presAssocID="{A66C0A49-2DB1-4ABB-AFFE-6FE55C3E931F}" presName="sibTrans" presStyleCnt="0"/>
      <dgm:spPr/>
    </dgm:pt>
    <dgm:pt modelId="{AF779F9E-0C21-4857-BBC7-1C240CDE135F}" type="pres">
      <dgm:prSet presAssocID="{7630131B-9CD9-4655-81EE-606B80B6BFB2}" presName="compNode" presStyleCnt="0"/>
      <dgm:spPr/>
    </dgm:pt>
    <dgm:pt modelId="{6D944A18-B7F3-478B-8315-440E66E9FBE2}" type="pres">
      <dgm:prSet presAssocID="{7630131B-9CD9-4655-81EE-606B80B6BFB2}" presName="iconRect" presStyleLbl="node1" presStyleIdx="1" presStyleCnt="6" custLinFactY="-3191" custLinFactNeighborX="-46957"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9A97C80-B596-42DE-A9DA-2F2DA4F1BE2F}" type="pres">
      <dgm:prSet presAssocID="{7630131B-9CD9-4655-81EE-606B80B6BFB2}" presName="spaceRect" presStyleCnt="0"/>
      <dgm:spPr/>
    </dgm:pt>
    <dgm:pt modelId="{5E014B2C-59F5-42A7-87F6-D082BE832296}" type="pres">
      <dgm:prSet presAssocID="{7630131B-9CD9-4655-81EE-606B80B6BFB2}" presName="textRect" presStyleLbl="revTx" presStyleIdx="1" presStyleCnt="6" custScaleX="191616" custLinFactNeighborX="-18112" custLinFactNeighborY="-69018">
        <dgm:presLayoutVars>
          <dgm:chMax val="1"/>
          <dgm:chPref val="1"/>
        </dgm:presLayoutVars>
      </dgm:prSet>
      <dgm:spPr/>
    </dgm:pt>
    <dgm:pt modelId="{6726662F-2778-42D3-B528-9A52918953CF}" type="pres">
      <dgm:prSet presAssocID="{685F9F52-84DB-4BFB-82C8-537265EF6D6C}" presName="sibTrans" presStyleCnt="0"/>
      <dgm:spPr/>
    </dgm:pt>
    <dgm:pt modelId="{ACC40151-4005-46DE-93B5-DE72F743BEB8}" type="pres">
      <dgm:prSet presAssocID="{AE80D14A-E20E-48EB-A5CF-2832C86D0529}" presName="compNode" presStyleCnt="0"/>
      <dgm:spPr/>
    </dgm:pt>
    <dgm:pt modelId="{50EC0C1F-4468-442D-8ECA-E11634B6C073}" type="pres">
      <dgm:prSet presAssocID="{AE80D14A-E20E-48EB-A5CF-2832C86D0529}" presName="iconRect" presStyleLbl="node1" presStyleIdx="2" presStyleCnt="6" custLinFactY="-2766" custLinFactNeighborX="-33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r chart"/>
        </a:ext>
      </dgm:extLst>
    </dgm:pt>
    <dgm:pt modelId="{75587358-10B4-4F64-956E-5E5BDA9949D6}" type="pres">
      <dgm:prSet presAssocID="{AE80D14A-E20E-48EB-A5CF-2832C86D0529}" presName="spaceRect" presStyleCnt="0"/>
      <dgm:spPr/>
    </dgm:pt>
    <dgm:pt modelId="{2F94AD23-2746-4854-A94D-7F84B2520004}" type="pres">
      <dgm:prSet presAssocID="{AE80D14A-E20E-48EB-A5CF-2832C86D0529}" presName="textRect" presStyleLbl="revTx" presStyleIdx="2" presStyleCnt="6" custScaleX="192879" custLinFactNeighborY="-62744">
        <dgm:presLayoutVars>
          <dgm:chMax val="1"/>
          <dgm:chPref val="1"/>
        </dgm:presLayoutVars>
      </dgm:prSet>
      <dgm:spPr/>
    </dgm:pt>
    <dgm:pt modelId="{9002F1AF-55F3-4DE2-B954-41F7CF4FD1B6}" type="pres">
      <dgm:prSet presAssocID="{D1E1F19C-3951-49F2-A8E2-CF3A1A9E97AA}" presName="sibTrans" presStyleCnt="0"/>
      <dgm:spPr/>
    </dgm:pt>
    <dgm:pt modelId="{2DA3BEAD-4D8D-4E86-9327-85B0D04C8CBF}" type="pres">
      <dgm:prSet presAssocID="{415D8980-9C7E-4C58-ADAE-6DE0CC4E6A9F}" presName="compNode" presStyleCnt="0"/>
      <dgm:spPr/>
    </dgm:pt>
    <dgm:pt modelId="{D92755CF-6E85-4290-93F2-227C094EDF20}" type="pres">
      <dgm:prSet presAssocID="{415D8980-9C7E-4C58-ADAE-6DE0CC4E6A9F}" presName="iconRect" presStyleLbl="node1" presStyleIdx="3" presStyleCnt="6" custLinFactNeighborX="-31908" custLinFactNeighborY="6470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A739442-CEFB-4372-BC37-EF67FFD3C64E}" type="pres">
      <dgm:prSet presAssocID="{415D8980-9C7E-4C58-ADAE-6DE0CC4E6A9F}" presName="spaceRect" presStyleCnt="0"/>
      <dgm:spPr/>
    </dgm:pt>
    <dgm:pt modelId="{18970D5F-774A-46E9-9AB4-18FFA3D6E194}" type="pres">
      <dgm:prSet presAssocID="{415D8980-9C7E-4C58-ADAE-6DE0CC4E6A9F}" presName="textRect" presStyleLbl="revTx" presStyleIdx="3" presStyleCnt="6" custScaleX="215285" custLinFactNeighborX="-382" custLinFactNeighborY="64729">
        <dgm:presLayoutVars>
          <dgm:chMax val="1"/>
          <dgm:chPref val="1"/>
        </dgm:presLayoutVars>
      </dgm:prSet>
      <dgm:spPr/>
    </dgm:pt>
    <dgm:pt modelId="{EA94742C-A8FE-4FE4-8D07-0251BCAE140A}" type="pres">
      <dgm:prSet presAssocID="{23C61918-BAE2-4192-9818-ED5A03619DC8}" presName="sibTrans" presStyleCnt="0"/>
      <dgm:spPr/>
    </dgm:pt>
    <dgm:pt modelId="{6B183361-C200-4424-992B-E6FF912036F5}" type="pres">
      <dgm:prSet presAssocID="{40DC6DB8-DBA4-4824-8566-A3DCEB079874}" presName="compNode" presStyleCnt="0"/>
      <dgm:spPr/>
    </dgm:pt>
    <dgm:pt modelId="{37E43F8B-ACB3-408D-8196-7428907B2978}" type="pres">
      <dgm:prSet presAssocID="{40DC6DB8-DBA4-4824-8566-A3DCEB079874}" presName="iconRect" presStyleLbl="node1" presStyleIdx="4" presStyleCnt="6" custLinFactNeighborX="-55558" custLinFactNeighborY="7269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587EFC52-6BC1-4A64-B469-167973243124}" type="pres">
      <dgm:prSet presAssocID="{40DC6DB8-DBA4-4824-8566-A3DCEB079874}" presName="spaceRect" presStyleCnt="0"/>
      <dgm:spPr/>
    </dgm:pt>
    <dgm:pt modelId="{0B29BE0B-B576-4E28-885D-0BF5E9F415A8}" type="pres">
      <dgm:prSet presAssocID="{40DC6DB8-DBA4-4824-8566-A3DCEB079874}" presName="textRect" presStyleLbl="revTx" presStyleIdx="4" presStyleCnt="6" custScaleX="230090" custScaleY="129898" custLinFactY="20919" custLinFactNeighborX="-8068" custLinFactNeighborY="100000">
        <dgm:presLayoutVars>
          <dgm:chMax val="1"/>
          <dgm:chPref val="1"/>
        </dgm:presLayoutVars>
      </dgm:prSet>
      <dgm:spPr/>
    </dgm:pt>
    <dgm:pt modelId="{B0280DD5-84E3-4AA0-AF59-CF3BA4CE3A5B}" type="pres">
      <dgm:prSet presAssocID="{8D167521-1D9E-4DDA-807D-88A565A75D71}" presName="sibTrans" presStyleCnt="0"/>
      <dgm:spPr/>
    </dgm:pt>
    <dgm:pt modelId="{9D1E6AF9-D167-463B-96A7-085BD662433F}" type="pres">
      <dgm:prSet presAssocID="{1D74ACA0-F5B0-4153-8EDC-C2616A3F747C}" presName="compNode" presStyleCnt="0"/>
      <dgm:spPr/>
    </dgm:pt>
    <dgm:pt modelId="{DEDDD6D7-DEDD-437F-A771-3E98E3EB4017}" type="pres">
      <dgm:prSet presAssocID="{1D74ACA0-F5B0-4153-8EDC-C2616A3F747C}" presName="iconRect" presStyleLbl="node1" presStyleIdx="5" presStyleCnt="6" custLinFactNeighborX="-53665" custLinFactNeighborY="6470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A27B6A81-ABD7-4BE1-B116-555E0AC7526A}" type="pres">
      <dgm:prSet presAssocID="{1D74ACA0-F5B0-4153-8EDC-C2616A3F747C}" presName="spaceRect" presStyleCnt="0"/>
      <dgm:spPr/>
    </dgm:pt>
    <dgm:pt modelId="{D83D7BE0-DCED-45F5-A310-2005985068C0}" type="pres">
      <dgm:prSet presAssocID="{1D74ACA0-F5B0-4153-8EDC-C2616A3F747C}" presName="textRect" presStyleLbl="revTx" presStyleIdx="5" presStyleCnt="6" custScaleX="229787" custLinFactNeighborY="96121">
        <dgm:presLayoutVars>
          <dgm:chMax val="1"/>
          <dgm:chPref val="1"/>
        </dgm:presLayoutVars>
      </dgm:prSet>
      <dgm:spPr/>
    </dgm:pt>
  </dgm:ptLst>
  <dgm:cxnLst>
    <dgm:cxn modelId="{98D3400B-8B30-40F1-B05F-B9D016317DEF}" srcId="{FE27085A-820F-4443-BF72-129E06FE21E5}" destId="{7630131B-9CD9-4655-81EE-606B80B6BFB2}" srcOrd="1" destOrd="0" parTransId="{7C383EFC-0A1B-49F8-B917-F3666CACDF64}" sibTransId="{685F9F52-84DB-4BFB-82C8-537265EF6D6C}"/>
    <dgm:cxn modelId="{ACCCBC0B-96C5-E249-8068-80D771E3BCB1}" type="presOf" srcId="{1D74ACA0-F5B0-4153-8EDC-C2616A3F747C}" destId="{D83D7BE0-DCED-45F5-A310-2005985068C0}" srcOrd="0" destOrd="0" presId="urn:microsoft.com/office/officeart/2018/2/layout/IconLabelList"/>
    <dgm:cxn modelId="{41FE4415-46F0-9F4E-A2B6-DBE21DFE6E2E}" type="presOf" srcId="{415D8980-9C7E-4C58-ADAE-6DE0CC4E6A9F}" destId="{18970D5F-774A-46E9-9AB4-18FFA3D6E194}" srcOrd="0" destOrd="0" presId="urn:microsoft.com/office/officeart/2018/2/layout/IconLabelList"/>
    <dgm:cxn modelId="{0CCCF133-8D6E-4EEA-AA70-2353E1836FF1}" srcId="{FE27085A-820F-4443-BF72-129E06FE21E5}" destId="{40DC6DB8-DBA4-4824-8566-A3DCEB079874}" srcOrd="4" destOrd="0" parTransId="{AC9F6E6C-7721-401E-A8DD-AFF998FA7039}" sibTransId="{8D167521-1D9E-4DDA-807D-88A565A75D71}"/>
    <dgm:cxn modelId="{3CA2BC71-AF80-EB43-AF70-1F4A6881D367}" type="presOf" srcId="{7630131B-9CD9-4655-81EE-606B80B6BFB2}" destId="{5E014B2C-59F5-42A7-87F6-D082BE832296}" srcOrd="0" destOrd="0" presId="urn:microsoft.com/office/officeart/2018/2/layout/IconLabelList"/>
    <dgm:cxn modelId="{3D8D5D98-AD07-4693-9EF9-E488D26A2F91}" srcId="{FE27085A-820F-4443-BF72-129E06FE21E5}" destId="{AE80D14A-E20E-48EB-A5CF-2832C86D0529}" srcOrd="2" destOrd="0" parTransId="{6A676D8E-2A77-498B-9F32-CFE02D14AA41}" sibTransId="{D1E1F19C-3951-49F2-A8E2-CF3A1A9E97AA}"/>
    <dgm:cxn modelId="{34F9D79C-C02A-4288-9910-3A5634AEE1CF}" srcId="{FE27085A-820F-4443-BF72-129E06FE21E5}" destId="{4A5EEE2F-F5E3-4604-B2C0-99FE240EF903}" srcOrd="0" destOrd="0" parTransId="{E53C3BF3-B597-454E-BB1F-55C4E4BE968D}" sibTransId="{A66C0A49-2DB1-4ABB-AFFE-6FE55C3E931F}"/>
    <dgm:cxn modelId="{710CF69C-EB66-4D44-949C-2258DAE49231}" type="presOf" srcId="{4A5EEE2F-F5E3-4604-B2C0-99FE240EF903}" destId="{28F49A06-8B0A-40C9-A893-17C408C85D0B}" srcOrd="0" destOrd="0" presId="urn:microsoft.com/office/officeart/2018/2/layout/IconLabelList"/>
    <dgm:cxn modelId="{F638F0A8-CE51-7440-9AF1-4782DCB1BD19}" type="presOf" srcId="{FE27085A-820F-4443-BF72-129E06FE21E5}" destId="{49808BD4-627F-4592-B230-0FC9A41DBC9A}" srcOrd="0" destOrd="0" presId="urn:microsoft.com/office/officeart/2018/2/layout/IconLabelList"/>
    <dgm:cxn modelId="{9AE81DAB-6E03-45A0-B08F-5E8B987E72D9}" srcId="{FE27085A-820F-4443-BF72-129E06FE21E5}" destId="{415D8980-9C7E-4C58-ADAE-6DE0CC4E6A9F}" srcOrd="3" destOrd="0" parTransId="{9ECAE997-0834-4E83-9D99-7DC24086EA15}" sibTransId="{23C61918-BAE2-4192-9818-ED5A03619DC8}"/>
    <dgm:cxn modelId="{DEC645BC-DFAE-C44B-96A9-6CD764A9174D}" type="presOf" srcId="{40DC6DB8-DBA4-4824-8566-A3DCEB079874}" destId="{0B29BE0B-B576-4E28-885D-0BF5E9F415A8}" srcOrd="0" destOrd="0" presId="urn:microsoft.com/office/officeart/2018/2/layout/IconLabelList"/>
    <dgm:cxn modelId="{90F3C7C4-CA65-484A-AF15-45C6D4D96D31}" srcId="{FE27085A-820F-4443-BF72-129E06FE21E5}" destId="{1D74ACA0-F5B0-4153-8EDC-C2616A3F747C}" srcOrd="5" destOrd="0" parTransId="{F6E779C3-9526-4E8A-A8BA-E7E05702B4EA}" sibTransId="{32CA72F5-DC89-4FDF-AF7D-E1BA91CE45D5}"/>
    <dgm:cxn modelId="{1B3BE7DD-62CD-EE41-BEAB-4C6D2884E5ED}" type="presOf" srcId="{AE80D14A-E20E-48EB-A5CF-2832C86D0529}" destId="{2F94AD23-2746-4854-A94D-7F84B2520004}" srcOrd="0" destOrd="0" presId="urn:microsoft.com/office/officeart/2018/2/layout/IconLabelList"/>
    <dgm:cxn modelId="{7E06428B-9561-5142-92F6-9CCFF0F3FD26}" type="presParOf" srcId="{49808BD4-627F-4592-B230-0FC9A41DBC9A}" destId="{2D15FF72-49F4-4299-A7A4-88493B6E0751}" srcOrd="0" destOrd="0" presId="urn:microsoft.com/office/officeart/2018/2/layout/IconLabelList"/>
    <dgm:cxn modelId="{678445F1-07F7-DD44-B22E-346A92EA2BB2}" type="presParOf" srcId="{2D15FF72-49F4-4299-A7A4-88493B6E0751}" destId="{B3CB3AB8-DC42-4DE3-9176-0BF797F63586}" srcOrd="0" destOrd="0" presId="urn:microsoft.com/office/officeart/2018/2/layout/IconLabelList"/>
    <dgm:cxn modelId="{79D82EF2-F541-2645-8C62-236BE8368E80}" type="presParOf" srcId="{2D15FF72-49F4-4299-A7A4-88493B6E0751}" destId="{5C1ECDEE-1146-4B2E-85A5-5563E1AFEA79}" srcOrd="1" destOrd="0" presId="urn:microsoft.com/office/officeart/2018/2/layout/IconLabelList"/>
    <dgm:cxn modelId="{A204AEC4-814F-4549-9127-1BE89457AC0C}" type="presParOf" srcId="{2D15FF72-49F4-4299-A7A4-88493B6E0751}" destId="{28F49A06-8B0A-40C9-A893-17C408C85D0B}" srcOrd="2" destOrd="0" presId="urn:microsoft.com/office/officeart/2018/2/layout/IconLabelList"/>
    <dgm:cxn modelId="{72C00BF7-D71D-A541-BF0A-E8434277ABD2}" type="presParOf" srcId="{49808BD4-627F-4592-B230-0FC9A41DBC9A}" destId="{7BA8441D-C35F-473A-9A89-EF781A60077E}" srcOrd="1" destOrd="0" presId="urn:microsoft.com/office/officeart/2018/2/layout/IconLabelList"/>
    <dgm:cxn modelId="{45B0D641-161B-8F42-B64F-E2224469C2F8}" type="presParOf" srcId="{49808BD4-627F-4592-B230-0FC9A41DBC9A}" destId="{AF779F9E-0C21-4857-BBC7-1C240CDE135F}" srcOrd="2" destOrd="0" presId="urn:microsoft.com/office/officeart/2018/2/layout/IconLabelList"/>
    <dgm:cxn modelId="{3DA2256B-C084-6547-A7C2-DBFD76F7635B}" type="presParOf" srcId="{AF779F9E-0C21-4857-BBC7-1C240CDE135F}" destId="{6D944A18-B7F3-478B-8315-440E66E9FBE2}" srcOrd="0" destOrd="0" presId="urn:microsoft.com/office/officeart/2018/2/layout/IconLabelList"/>
    <dgm:cxn modelId="{2AA2906E-AA5D-4F41-AC66-5FBA0D6486BF}" type="presParOf" srcId="{AF779F9E-0C21-4857-BBC7-1C240CDE135F}" destId="{09A97C80-B596-42DE-A9DA-2F2DA4F1BE2F}" srcOrd="1" destOrd="0" presId="urn:microsoft.com/office/officeart/2018/2/layout/IconLabelList"/>
    <dgm:cxn modelId="{D552A8CF-45E4-D24D-B292-7334A4DE9CC8}" type="presParOf" srcId="{AF779F9E-0C21-4857-BBC7-1C240CDE135F}" destId="{5E014B2C-59F5-42A7-87F6-D082BE832296}" srcOrd="2" destOrd="0" presId="urn:microsoft.com/office/officeart/2018/2/layout/IconLabelList"/>
    <dgm:cxn modelId="{6C4E86AD-CCFE-9949-B2D3-C673A89ADDC5}" type="presParOf" srcId="{49808BD4-627F-4592-B230-0FC9A41DBC9A}" destId="{6726662F-2778-42D3-B528-9A52918953CF}" srcOrd="3" destOrd="0" presId="urn:microsoft.com/office/officeart/2018/2/layout/IconLabelList"/>
    <dgm:cxn modelId="{A7ED6A36-B098-9948-8693-A2F2D1FBE635}" type="presParOf" srcId="{49808BD4-627F-4592-B230-0FC9A41DBC9A}" destId="{ACC40151-4005-46DE-93B5-DE72F743BEB8}" srcOrd="4" destOrd="0" presId="urn:microsoft.com/office/officeart/2018/2/layout/IconLabelList"/>
    <dgm:cxn modelId="{EFC80B74-D9A7-6045-810A-0B4AC48781FA}" type="presParOf" srcId="{ACC40151-4005-46DE-93B5-DE72F743BEB8}" destId="{50EC0C1F-4468-442D-8ECA-E11634B6C073}" srcOrd="0" destOrd="0" presId="urn:microsoft.com/office/officeart/2018/2/layout/IconLabelList"/>
    <dgm:cxn modelId="{276C95BE-1CDC-C940-80E3-7ACD52B66647}" type="presParOf" srcId="{ACC40151-4005-46DE-93B5-DE72F743BEB8}" destId="{75587358-10B4-4F64-956E-5E5BDA9949D6}" srcOrd="1" destOrd="0" presId="urn:microsoft.com/office/officeart/2018/2/layout/IconLabelList"/>
    <dgm:cxn modelId="{76851735-A57F-1546-9B89-EAE81D8DBB65}" type="presParOf" srcId="{ACC40151-4005-46DE-93B5-DE72F743BEB8}" destId="{2F94AD23-2746-4854-A94D-7F84B2520004}" srcOrd="2" destOrd="0" presId="urn:microsoft.com/office/officeart/2018/2/layout/IconLabelList"/>
    <dgm:cxn modelId="{9D911007-1AA0-B540-BF7A-E43110FCDA2F}" type="presParOf" srcId="{49808BD4-627F-4592-B230-0FC9A41DBC9A}" destId="{9002F1AF-55F3-4DE2-B954-41F7CF4FD1B6}" srcOrd="5" destOrd="0" presId="urn:microsoft.com/office/officeart/2018/2/layout/IconLabelList"/>
    <dgm:cxn modelId="{7F83A7AF-3AE8-2047-94A6-46B870A70C86}" type="presParOf" srcId="{49808BD4-627F-4592-B230-0FC9A41DBC9A}" destId="{2DA3BEAD-4D8D-4E86-9327-85B0D04C8CBF}" srcOrd="6" destOrd="0" presId="urn:microsoft.com/office/officeart/2018/2/layout/IconLabelList"/>
    <dgm:cxn modelId="{FAFDFF1C-7BC3-9A44-AFFC-EF1CCA6E8B5A}" type="presParOf" srcId="{2DA3BEAD-4D8D-4E86-9327-85B0D04C8CBF}" destId="{D92755CF-6E85-4290-93F2-227C094EDF20}" srcOrd="0" destOrd="0" presId="urn:microsoft.com/office/officeart/2018/2/layout/IconLabelList"/>
    <dgm:cxn modelId="{F7E8B5A3-2C73-A94E-8D49-75BF92C01DF2}" type="presParOf" srcId="{2DA3BEAD-4D8D-4E86-9327-85B0D04C8CBF}" destId="{6A739442-CEFB-4372-BC37-EF67FFD3C64E}" srcOrd="1" destOrd="0" presId="urn:microsoft.com/office/officeart/2018/2/layout/IconLabelList"/>
    <dgm:cxn modelId="{4B0B6C02-8618-C141-91C0-AC1194C10CC1}" type="presParOf" srcId="{2DA3BEAD-4D8D-4E86-9327-85B0D04C8CBF}" destId="{18970D5F-774A-46E9-9AB4-18FFA3D6E194}" srcOrd="2" destOrd="0" presId="urn:microsoft.com/office/officeart/2018/2/layout/IconLabelList"/>
    <dgm:cxn modelId="{E5AE4C59-D350-B64A-B065-FF376F484E17}" type="presParOf" srcId="{49808BD4-627F-4592-B230-0FC9A41DBC9A}" destId="{EA94742C-A8FE-4FE4-8D07-0251BCAE140A}" srcOrd="7" destOrd="0" presId="urn:microsoft.com/office/officeart/2018/2/layout/IconLabelList"/>
    <dgm:cxn modelId="{5A7D437B-D56E-7441-8F39-DA23D093C4E3}" type="presParOf" srcId="{49808BD4-627F-4592-B230-0FC9A41DBC9A}" destId="{6B183361-C200-4424-992B-E6FF912036F5}" srcOrd="8" destOrd="0" presId="urn:microsoft.com/office/officeart/2018/2/layout/IconLabelList"/>
    <dgm:cxn modelId="{A147EA4A-CA5D-1740-A4BA-B67B2A38C1F4}" type="presParOf" srcId="{6B183361-C200-4424-992B-E6FF912036F5}" destId="{37E43F8B-ACB3-408D-8196-7428907B2978}" srcOrd="0" destOrd="0" presId="urn:microsoft.com/office/officeart/2018/2/layout/IconLabelList"/>
    <dgm:cxn modelId="{715E3825-266B-794B-A4C5-EDB8BA61E70F}" type="presParOf" srcId="{6B183361-C200-4424-992B-E6FF912036F5}" destId="{587EFC52-6BC1-4A64-B469-167973243124}" srcOrd="1" destOrd="0" presId="urn:microsoft.com/office/officeart/2018/2/layout/IconLabelList"/>
    <dgm:cxn modelId="{D6438B6D-1F34-AB4D-AADD-3B5D13AF6C52}" type="presParOf" srcId="{6B183361-C200-4424-992B-E6FF912036F5}" destId="{0B29BE0B-B576-4E28-885D-0BF5E9F415A8}" srcOrd="2" destOrd="0" presId="urn:microsoft.com/office/officeart/2018/2/layout/IconLabelList"/>
    <dgm:cxn modelId="{8102513C-9728-6145-8131-78FE2E3A6B4B}" type="presParOf" srcId="{49808BD4-627F-4592-B230-0FC9A41DBC9A}" destId="{B0280DD5-84E3-4AA0-AF59-CF3BA4CE3A5B}" srcOrd="9" destOrd="0" presId="urn:microsoft.com/office/officeart/2018/2/layout/IconLabelList"/>
    <dgm:cxn modelId="{DAFBE34A-F9F6-CF44-B1DE-1E79C9FD9264}" type="presParOf" srcId="{49808BD4-627F-4592-B230-0FC9A41DBC9A}" destId="{9D1E6AF9-D167-463B-96A7-085BD662433F}" srcOrd="10" destOrd="0" presId="urn:microsoft.com/office/officeart/2018/2/layout/IconLabelList"/>
    <dgm:cxn modelId="{2EF545FA-551E-104A-BA2E-3766343447BC}" type="presParOf" srcId="{9D1E6AF9-D167-463B-96A7-085BD662433F}" destId="{DEDDD6D7-DEDD-437F-A771-3E98E3EB4017}" srcOrd="0" destOrd="0" presId="urn:microsoft.com/office/officeart/2018/2/layout/IconLabelList"/>
    <dgm:cxn modelId="{2E03C42C-3C72-1C41-ADEC-3D10AE5B3BE7}" type="presParOf" srcId="{9D1E6AF9-D167-463B-96A7-085BD662433F}" destId="{A27B6A81-ABD7-4BE1-B116-555E0AC7526A}" srcOrd="1" destOrd="0" presId="urn:microsoft.com/office/officeart/2018/2/layout/IconLabelList"/>
    <dgm:cxn modelId="{75C7D92A-778A-594C-BCE4-A88BACAB3D44}" type="presParOf" srcId="{9D1E6AF9-D167-463B-96A7-085BD662433F}" destId="{D83D7BE0-DCED-45F5-A310-2005985068C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B3AB8-DC42-4DE3-9176-0BF797F63586}">
      <dsp:nvSpPr>
        <dsp:cNvPr id="0" name=""/>
        <dsp:cNvSpPr/>
      </dsp:nvSpPr>
      <dsp:spPr>
        <a:xfrm>
          <a:off x="706794" y="42332"/>
          <a:ext cx="446923" cy="44692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F49A06-8B0A-40C9-A893-17C408C85D0B}">
      <dsp:nvSpPr>
        <dsp:cNvPr id="0" name=""/>
        <dsp:cNvSpPr/>
      </dsp:nvSpPr>
      <dsp:spPr>
        <a:xfrm>
          <a:off x="0" y="701052"/>
          <a:ext cx="1939738" cy="56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0"/>
              <a:cs typeface="Arial" panose="020B0604020202020204" pitchFamily="34" charset="0"/>
            </a:rPr>
            <a:t>Live chat option for Customers to get the immediate response on their queries.</a:t>
          </a:r>
        </a:p>
      </dsp:txBody>
      <dsp:txXfrm>
        <a:off x="0" y="701052"/>
        <a:ext cx="1939738" cy="564696"/>
      </dsp:txXfrm>
    </dsp:sp>
    <dsp:sp modelId="{6D944A18-B7F3-478B-8315-440E66E9FBE2}">
      <dsp:nvSpPr>
        <dsp:cNvPr id="0" name=""/>
        <dsp:cNvSpPr/>
      </dsp:nvSpPr>
      <dsp:spPr>
        <a:xfrm>
          <a:off x="3109075" y="40433"/>
          <a:ext cx="446923" cy="446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014B2C-59F5-42A7-87F6-D082BE832296}">
      <dsp:nvSpPr>
        <dsp:cNvPr id="0" name=""/>
        <dsp:cNvSpPr/>
      </dsp:nvSpPr>
      <dsp:spPr>
        <a:xfrm>
          <a:off x="2410986" y="771916"/>
          <a:ext cx="1903061" cy="56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77"/>
            </a:rPr>
            <a:t>Use of AWS and Django framework to develop and implement the website.</a:t>
          </a:r>
        </a:p>
      </dsp:txBody>
      <dsp:txXfrm>
        <a:off x="2410986" y="771916"/>
        <a:ext cx="1903061" cy="564696"/>
      </dsp:txXfrm>
    </dsp:sp>
    <dsp:sp modelId="{50EC0C1F-4468-442D-8ECA-E11634B6C073}">
      <dsp:nvSpPr>
        <dsp:cNvPr id="0" name=""/>
        <dsp:cNvSpPr/>
      </dsp:nvSpPr>
      <dsp:spPr>
        <a:xfrm>
          <a:off x="5387084" y="42332"/>
          <a:ext cx="446923" cy="4469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94AD23-2746-4854-A94D-7F84B2520004}">
      <dsp:nvSpPr>
        <dsp:cNvPr id="0" name=""/>
        <dsp:cNvSpPr/>
      </dsp:nvSpPr>
      <dsp:spPr>
        <a:xfrm>
          <a:off x="4667733" y="807345"/>
          <a:ext cx="1915604" cy="56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77"/>
            </a:rPr>
            <a:t>A large variety of items on our website also implies a wide variety of pricing. </a:t>
          </a:r>
        </a:p>
      </dsp:txBody>
      <dsp:txXfrm>
        <a:off x="4667733" y="807345"/>
        <a:ext cx="1915604" cy="564696"/>
      </dsp:txXfrm>
    </dsp:sp>
    <dsp:sp modelId="{D92755CF-6E85-4290-93F2-227C094EDF20}">
      <dsp:nvSpPr>
        <dsp:cNvPr id="0" name=""/>
        <dsp:cNvSpPr/>
      </dsp:nvSpPr>
      <dsp:spPr>
        <a:xfrm>
          <a:off x="706795" y="2306023"/>
          <a:ext cx="446923" cy="4469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970D5F-774A-46E9-9AB4-18FFA3D6E194}">
      <dsp:nvSpPr>
        <dsp:cNvPr id="0" name=""/>
        <dsp:cNvSpPr/>
      </dsp:nvSpPr>
      <dsp:spPr>
        <a:xfrm>
          <a:off x="1" y="3042418"/>
          <a:ext cx="2138133" cy="56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77"/>
            </a:rPr>
            <a:t>The greatest standards of privacy, protection, and security are provided for your personal information on our oxygen tanks website. </a:t>
          </a:r>
        </a:p>
      </dsp:txBody>
      <dsp:txXfrm>
        <a:off x="1" y="3042418"/>
        <a:ext cx="2138133" cy="564696"/>
      </dsp:txXfrm>
    </dsp:sp>
    <dsp:sp modelId="{37E43F8B-ACB3-408D-8196-7428907B2978}">
      <dsp:nvSpPr>
        <dsp:cNvPr id="0" name=""/>
        <dsp:cNvSpPr/>
      </dsp:nvSpPr>
      <dsp:spPr>
        <a:xfrm>
          <a:off x="2986554" y="2299533"/>
          <a:ext cx="446923" cy="4469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29BE0B-B576-4E28-885D-0BF5E9F415A8}">
      <dsp:nvSpPr>
        <dsp:cNvPr id="0" name=""/>
        <dsp:cNvSpPr/>
      </dsp:nvSpPr>
      <dsp:spPr>
        <a:xfrm>
          <a:off x="2235604" y="3051888"/>
          <a:ext cx="2285171" cy="733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77"/>
            </a:rPr>
            <a:t>Hosting of the website AWS that guarantees all all-time uptime.</a:t>
          </a:r>
        </a:p>
      </dsp:txBody>
      <dsp:txXfrm>
        <a:off x="2235604" y="3051888"/>
        <a:ext cx="2285171" cy="733530"/>
      </dsp:txXfrm>
    </dsp:sp>
    <dsp:sp modelId="{DEDDD6D7-DEDD-437F-A771-3E98E3EB4017}">
      <dsp:nvSpPr>
        <dsp:cNvPr id="0" name=""/>
        <dsp:cNvSpPr/>
      </dsp:nvSpPr>
      <dsp:spPr>
        <a:xfrm>
          <a:off x="5452484" y="2306023"/>
          <a:ext cx="446923" cy="4469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D7BE0-DCED-45F5-A310-2005985068C0}">
      <dsp:nvSpPr>
        <dsp:cNvPr id="0" name=""/>
        <dsp:cNvSpPr/>
      </dsp:nvSpPr>
      <dsp:spPr>
        <a:xfrm>
          <a:off x="4774707" y="3219687"/>
          <a:ext cx="2282161" cy="564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Bodoni MT" panose="02070603080606020203" pitchFamily="18" charset="77"/>
            </a:rPr>
            <a:t>The nicest aspect of purchasing an oxygen concentrator online, like with the rest of your online shopping, is being able to do it from the convenience of your own home.</a:t>
          </a:r>
        </a:p>
      </dsp:txBody>
      <dsp:txXfrm>
        <a:off x="4774707" y="3219687"/>
        <a:ext cx="2282161" cy="56469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F9547-B657-45BB-AAFB-35125971ECC2}"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E6F85-4E1C-4826-862E-A2B6F650AAA3}" type="slidenum">
              <a:rPr lang="en-US" smtClean="0"/>
              <a:t>‹#›</a:t>
            </a:fld>
            <a:endParaRPr lang="en-US"/>
          </a:p>
        </p:txBody>
      </p:sp>
    </p:spTree>
    <p:extLst>
      <p:ext uri="{BB962C8B-B14F-4D97-AF65-F5344CB8AC3E}">
        <p14:creationId xmlns:p14="http://schemas.microsoft.com/office/powerpoint/2010/main" val="318205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E82C-C0A1-EC4C-A134-337F5F4375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5AB57E3-066B-314A-8B6B-49EBC40B0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456470-059A-5D47-8731-9BF1CA08A600}"/>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DAFF9185-F818-3B4C-8D39-0852DB714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CE2ED-AED7-7C44-8556-D162214660C7}"/>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8922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4B07-E688-ED44-B13F-832576C2254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E412EE-BABA-BD42-9E75-5A0F83021D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F986D6-AF4A-A64E-B8AB-D7F3E31B230E}"/>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58ECB253-3D8A-3C43-90AE-371EE8F50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537AD-3033-9B43-8672-FD9D1CD08137}"/>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390020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29DA36-B345-9945-9C7D-7988BD946CB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962933-7895-BA49-B1D3-4EDE746975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68DD63-A945-0649-9A50-2CEEDCE653A4}"/>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6C36A6B1-AC93-444F-824D-CF2AC569A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218D4-05CE-5B4A-A43E-653ABFD99C60}"/>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194288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885CA-46D3-974F-848B-DD93A515A0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D592F7-7705-D945-8F28-9AE0F3CBE2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7BFDF-4399-D842-BE8A-8A8741B2F236}"/>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0A5EE661-FCAA-1F4F-8E96-A3792068E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A1488-FADE-6F44-959B-9AD4E14E5F7D}"/>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110771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C739F-5F3D-8941-84CA-166AC733188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E536609-C3C5-F54C-A2D2-59DCAC082A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1CA7FD-F205-EE44-AECF-3A1F20F3374A}"/>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61B6C70F-B296-8F4C-9122-0EEBF7E63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33566-0985-D64A-88CF-0AE1A174AFFE}"/>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3740626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BEDB-B1D9-B34B-8B7F-762E326C18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3A6631-5095-3842-9484-25A6960CA89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F79211D-D850-4A4C-9257-A101EE5CC1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DB59AA3-968B-9041-97B7-266F2DCAA775}"/>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6" name="Footer Placeholder 5">
            <a:extLst>
              <a:ext uri="{FF2B5EF4-FFF2-40B4-BE49-F238E27FC236}">
                <a16:creationId xmlns:a16="http://schemas.microsoft.com/office/drawing/2014/main" id="{7B111265-247F-224D-8F33-3498E8E9B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4E32F-F20B-0E4A-9F3A-B1F081CBD3F8}"/>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401321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D361-4415-DA4E-B078-3EB0E8605E1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E7609-FD0D-EB42-9D0E-FE0E4AC74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82F8CF-9830-8E4B-899D-0E13282442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B34489-87ED-F341-97A5-72E97294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3C884C-820F-D54C-B120-A0F4E86CDD0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53FEC5-FFE1-CA4C-8CEF-96D67B4ABDB8}"/>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8" name="Footer Placeholder 7">
            <a:extLst>
              <a:ext uri="{FF2B5EF4-FFF2-40B4-BE49-F238E27FC236}">
                <a16:creationId xmlns:a16="http://schemas.microsoft.com/office/drawing/2014/main" id="{B37168F6-D727-704E-BE0B-ACA139794B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271CD-CF7E-8447-8A99-4CB8C26013CA}"/>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268618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7C13-A71A-E042-8515-4CDFD860540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DA3F75B-C397-9449-B241-EBE27B83C7F4}"/>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4" name="Footer Placeholder 3">
            <a:extLst>
              <a:ext uri="{FF2B5EF4-FFF2-40B4-BE49-F238E27FC236}">
                <a16:creationId xmlns:a16="http://schemas.microsoft.com/office/drawing/2014/main" id="{FF711E09-081B-1D45-BCF3-ED0C484E8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1B87C-FED8-E343-973F-31D9B2381892}"/>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319467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27A1B-10C4-AC4A-8805-1F3B7E76E738}"/>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3" name="Footer Placeholder 2">
            <a:extLst>
              <a:ext uri="{FF2B5EF4-FFF2-40B4-BE49-F238E27FC236}">
                <a16:creationId xmlns:a16="http://schemas.microsoft.com/office/drawing/2014/main" id="{B333849C-5491-3A41-BA95-90D1A29944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EC050A-1E59-E449-A3C9-58A492A61404}"/>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555744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05BB-39B0-9544-867C-260CE5A572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8329A7-AB3C-A640-B1FB-CE9F6470CE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6251C0-FAA2-3349-A85A-7253CAE91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5C6B9C-2381-0F42-B1B5-736009B1F873}"/>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6" name="Footer Placeholder 5">
            <a:extLst>
              <a:ext uri="{FF2B5EF4-FFF2-40B4-BE49-F238E27FC236}">
                <a16:creationId xmlns:a16="http://schemas.microsoft.com/office/drawing/2014/main" id="{8AEE3ACB-AE58-0441-A661-17382FBAB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DB7D4-6CC3-F143-8583-50B26D089997}"/>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224473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ACA1-B0C6-124F-9ACE-83855D0A4C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8A37F57-B8E1-164B-91DE-8418B0057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D438D2-38BB-8947-B9E5-43068E969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86F1D-4F99-A242-AFA0-E749F01D97B0}"/>
              </a:ext>
            </a:extLst>
          </p:cNvPr>
          <p:cNvSpPr>
            <a:spLocks noGrp="1"/>
          </p:cNvSpPr>
          <p:nvPr>
            <p:ph type="dt" sz="half" idx="10"/>
          </p:nvPr>
        </p:nvSpPr>
        <p:spPr/>
        <p:txBody>
          <a:bodyPr/>
          <a:lstStyle/>
          <a:p>
            <a:fld id="{300C3D06-F04E-7044-ABDA-65D6F59A4CAD}" type="datetimeFigureOut">
              <a:rPr lang="en-US" smtClean="0"/>
              <a:t>11/29/2022</a:t>
            </a:fld>
            <a:endParaRPr lang="en-US"/>
          </a:p>
        </p:txBody>
      </p:sp>
      <p:sp>
        <p:nvSpPr>
          <p:cNvPr id="6" name="Footer Placeholder 5">
            <a:extLst>
              <a:ext uri="{FF2B5EF4-FFF2-40B4-BE49-F238E27FC236}">
                <a16:creationId xmlns:a16="http://schemas.microsoft.com/office/drawing/2014/main" id="{2BEF7879-01F2-8442-9F1A-708CB364F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8CAE6-BB19-D947-AEB0-7FD091D803C0}"/>
              </a:ext>
            </a:extLst>
          </p:cNvPr>
          <p:cNvSpPr>
            <a:spLocks noGrp="1"/>
          </p:cNvSpPr>
          <p:nvPr>
            <p:ph type="sldNum" sz="quarter" idx="12"/>
          </p:nvPr>
        </p:nvSpPr>
        <p:spPr/>
        <p:txBody>
          <a:bodyPr/>
          <a:lstStyle/>
          <a:p>
            <a:fld id="{37AC2814-3A0F-E34A-8A6A-F0CDF31367A3}" type="slidenum">
              <a:rPr lang="en-US" smtClean="0"/>
              <a:t>‹#›</a:t>
            </a:fld>
            <a:endParaRPr lang="en-US"/>
          </a:p>
        </p:txBody>
      </p:sp>
    </p:spTree>
    <p:extLst>
      <p:ext uri="{BB962C8B-B14F-4D97-AF65-F5344CB8AC3E}">
        <p14:creationId xmlns:p14="http://schemas.microsoft.com/office/powerpoint/2010/main" val="351129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4654F3-3F87-A843-9D4D-6BB595AF8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F98169-C7B3-2244-9777-42DC5E3C93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59E348-788D-1D43-9D13-15D5A5E92A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C3D06-F04E-7044-ABDA-65D6F59A4CAD}" type="datetimeFigureOut">
              <a:rPr lang="en-US" smtClean="0"/>
              <a:t>11/29/2022</a:t>
            </a:fld>
            <a:endParaRPr lang="en-US"/>
          </a:p>
        </p:txBody>
      </p:sp>
      <p:sp>
        <p:nvSpPr>
          <p:cNvPr id="5" name="Footer Placeholder 4">
            <a:extLst>
              <a:ext uri="{FF2B5EF4-FFF2-40B4-BE49-F238E27FC236}">
                <a16:creationId xmlns:a16="http://schemas.microsoft.com/office/drawing/2014/main" id="{591FD037-9BA3-1F4A-9D91-213BC9ED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6D6F7F-5750-DE4D-81AB-7FD19D9ABA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C2814-3A0F-E34A-8A6A-F0CDF31367A3}" type="slidenum">
              <a:rPr lang="en-US" smtClean="0"/>
              <a:t>‹#›</a:t>
            </a:fld>
            <a:endParaRPr lang="en-US"/>
          </a:p>
        </p:txBody>
      </p:sp>
    </p:spTree>
    <p:extLst>
      <p:ext uri="{BB962C8B-B14F-4D97-AF65-F5344CB8AC3E}">
        <p14:creationId xmlns:p14="http://schemas.microsoft.com/office/powerpoint/2010/main" val="84810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4">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6" name="Rectangle 15">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7" name="Rectangle 16">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1F0AC36E-076D-485E-990E-1CABE443CB02}"/>
              </a:ext>
            </a:extLst>
          </p:cNvPr>
          <p:cNvSpPr>
            <a:spLocks noGrp="1"/>
          </p:cNvSpPr>
          <p:nvPr>
            <p:ph type="ctrTitle"/>
          </p:nvPr>
        </p:nvSpPr>
        <p:spPr>
          <a:xfrm>
            <a:off x="765051" y="662400"/>
            <a:ext cx="4516505" cy="1492132"/>
          </a:xfrm>
        </p:spPr>
        <p:txBody>
          <a:bodyPr vert="horz" lIns="91440" tIns="45720" rIns="91440" bIns="45720" rtlCol="0" anchor="t">
            <a:normAutofit fontScale="90000"/>
          </a:bodyPr>
          <a:lstStyle/>
          <a:p>
            <a:pPr algn="l"/>
            <a:r>
              <a:rPr lang="en-US" sz="4100" b="1" dirty="0"/>
              <a:t>O_TWO</a:t>
            </a:r>
            <a:br>
              <a:rPr lang="en-US" sz="4100" b="1" dirty="0"/>
            </a:br>
            <a:r>
              <a:rPr lang="en-US" sz="3100" spc="-5" dirty="0">
                <a:cs typeface="Calibri"/>
              </a:rPr>
              <a:t>No.8</a:t>
            </a:r>
            <a:r>
              <a:rPr lang="en-US" sz="3100" spc="10" dirty="0">
                <a:cs typeface="Calibri"/>
              </a:rPr>
              <a:t> </a:t>
            </a:r>
            <a:r>
              <a:rPr lang="en-US" sz="3100" spc="-5" dirty="0">
                <a:cs typeface="Calibri"/>
              </a:rPr>
              <a:t>in</a:t>
            </a:r>
            <a:r>
              <a:rPr lang="en-US" sz="3100" dirty="0">
                <a:cs typeface="Calibri"/>
              </a:rPr>
              <a:t> </a:t>
            </a:r>
            <a:r>
              <a:rPr lang="en-US" sz="3100" spc="-10" dirty="0">
                <a:cs typeface="Calibri"/>
              </a:rPr>
              <a:t>Periodic</a:t>
            </a:r>
            <a:r>
              <a:rPr lang="en-US" sz="3100" dirty="0">
                <a:cs typeface="Calibri"/>
              </a:rPr>
              <a:t> </a:t>
            </a:r>
            <a:r>
              <a:rPr lang="en-US" sz="3100" spc="-10" dirty="0">
                <a:cs typeface="Calibri"/>
              </a:rPr>
              <a:t>table</a:t>
            </a:r>
            <a:r>
              <a:rPr lang="en-US" sz="3100" spc="5" dirty="0">
                <a:cs typeface="Calibri"/>
              </a:rPr>
              <a:t> </a:t>
            </a:r>
            <a:r>
              <a:rPr lang="en-US" sz="3100" spc="-10" dirty="0">
                <a:cs typeface="Calibri"/>
              </a:rPr>
              <a:t>but</a:t>
            </a:r>
            <a:r>
              <a:rPr lang="en-US" sz="3100" spc="-5" dirty="0">
                <a:cs typeface="Calibri"/>
              </a:rPr>
              <a:t> No.1</a:t>
            </a:r>
            <a:r>
              <a:rPr lang="en-US" sz="3100" dirty="0">
                <a:cs typeface="Calibri"/>
              </a:rPr>
              <a:t> </a:t>
            </a:r>
            <a:r>
              <a:rPr lang="en-US" sz="3100" spc="-20" dirty="0">
                <a:cs typeface="Calibri"/>
              </a:rPr>
              <a:t>for</a:t>
            </a:r>
            <a:r>
              <a:rPr lang="en-US" sz="3100" spc="10" dirty="0">
                <a:cs typeface="Calibri"/>
              </a:rPr>
              <a:t> </a:t>
            </a:r>
            <a:r>
              <a:rPr lang="en-US" sz="3100" spc="-10" dirty="0">
                <a:cs typeface="Calibri"/>
              </a:rPr>
              <a:t>your</a:t>
            </a:r>
            <a:r>
              <a:rPr lang="en-US" sz="3100" spc="-5" dirty="0">
                <a:cs typeface="Calibri"/>
              </a:rPr>
              <a:t> </a:t>
            </a:r>
            <a:r>
              <a:rPr lang="en-US" sz="3100" spc="-15" dirty="0">
                <a:cs typeface="Calibri"/>
              </a:rPr>
              <a:t>existence.</a:t>
            </a:r>
            <a:br>
              <a:rPr lang="en-US" sz="3100" b="1" dirty="0"/>
            </a:br>
            <a:endParaRPr lang="en-US" sz="3100" dirty="0"/>
          </a:p>
        </p:txBody>
      </p:sp>
      <p:sp>
        <p:nvSpPr>
          <p:cNvPr id="3" name="Subtitle 2">
            <a:extLst>
              <a:ext uri="{FF2B5EF4-FFF2-40B4-BE49-F238E27FC236}">
                <a16:creationId xmlns:a16="http://schemas.microsoft.com/office/drawing/2014/main" id="{BED38BFB-13C2-4812-8DA1-22A299141B1C}"/>
              </a:ext>
            </a:extLst>
          </p:cNvPr>
          <p:cNvSpPr>
            <a:spLocks noGrp="1"/>
          </p:cNvSpPr>
          <p:nvPr>
            <p:ph type="subTitle" idx="1"/>
          </p:nvPr>
        </p:nvSpPr>
        <p:spPr>
          <a:xfrm>
            <a:off x="765052" y="2286001"/>
            <a:ext cx="4389998" cy="3844800"/>
          </a:xfrm>
        </p:spPr>
        <p:txBody>
          <a:bodyPr vert="horz" lIns="91440" tIns="45720" rIns="91440" bIns="45720" rtlCol="0">
            <a:normAutofit/>
          </a:bodyPr>
          <a:lstStyle/>
          <a:p>
            <a:pPr marL="12700" algn="l">
              <a:lnSpc>
                <a:spcPct val="100000"/>
              </a:lnSpc>
              <a:spcBef>
                <a:spcPts val="890"/>
              </a:spcBef>
            </a:pPr>
            <a:r>
              <a:rPr lang="en-US" sz="2000" b="1" spc="-40" dirty="0">
                <a:cs typeface="Calibri"/>
              </a:rPr>
              <a:t>Team</a:t>
            </a:r>
            <a:r>
              <a:rPr lang="en-US" sz="2000" b="1" spc="-50" dirty="0">
                <a:cs typeface="Calibri"/>
              </a:rPr>
              <a:t> </a:t>
            </a:r>
            <a:r>
              <a:rPr lang="en-US" sz="2000" b="1" spc="-5" dirty="0">
                <a:cs typeface="Calibri"/>
              </a:rPr>
              <a:t>Members</a:t>
            </a:r>
            <a:endParaRPr lang="en-US" sz="2000" dirty="0">
              <a:cs typeface="Calibri"/>
            </a:endParaRPr>
          </a:p>
          <a:p>
            <a:pPr marL="355600" indent="-342900" algn="l">
              <a:lnSpc>
                <a:spcPct val="100000"/>
              </a:lnSpc>
              <a:spcBef>
                <a:spcPts val="795"/>
              </a:spcBef>
              <a:buFont typeface="Wingdings" panose="05000000000000000000" pitchFamily="2" charset="2"/>
              <a:buChar char="§"/>
            </a:pPr>
            <a:r>
              <a:rPr lang="en-US" sz="2000" spc="-10" dirty="0">
                <a:cs typeface="Calibri"/>
              </a:rPr>
              <a:t>Priyanka, </a:t>
            </a:r>
            <a:r>
              <a:rPr lang="en-US" sz="2000" spc="-5" dirty="0">
                <a:cs typeface="Calibri"/>
              </a:rPr>
              <a:t>Kamatham </a:t>
            </a:r>
            <a:r>
              <a:rPr lang="en-US" sz="2000" dirty="0">
                <a:cs typeface="Calibri"/>
              </a:rPr>
              <a:t>–</a:t>
            </a:r>
            <a:r>
              <a:rPr lang="en-US" sz="2000" spc="-5" dirty="0">
                <a:cs typeface="Calibri"/>
              </a:rPr>
              <a:t>U01036286</a:t>
            </a:r>
            <a:endParaRPr lang="en-US" sz="2000" dirty="0">
              <a:cs typeface="Calibri"/>
            </a:endParaRPr>
          </a:p>
          <a:p>
            <a:pPr marL="355600" indent="-342900" algn="l">
              <a:lnSpc>
                <a:spcPct val="100000"/>
              </a:lnSpc>
              <a:spcBef>
                <a:spcPts val="795"/>
              </a:spcBef>
              <a:buFont typeface="Wingdings" panose="05000000000000000000" pitchFamily="2" charset="2"/>
              <a:buChar char="§"/>
            </a:pPr>
            <a:r>
              <a:rPr lang="en-US" sz="2000" dirty="0">
                <a:cs typeface="Calibri"/>
              </a:rPr>
              <a:t>Ani</a:t>
            </a:r>
            <a:r>
              <a:rPr lang="en-US" sz="2000" spc="-10" dirty="0">
                <a:cs typeface="Calibri"/>
              </a:rPr>
              <a:t> Siva</a:t>
            </a:r>
            <a:r>
              <a:rPr lang="en-US" sz="2000" spc="-15" dirty="0">
                <a:cs typeface="Calibri"/>
              </a:rPr>
              <a:t> </a:t>
            </a:r>
            <a:r>
              <a:rPr lang="en-US" sz="2000" dirty="0">
                <a:cs typeface="Calibri"/>
              </a:rPr>
              <a:t>Rama</a:t>
            </a:r>
            <a:r>
              <a:rPr lang="en-US" sz="2000" spc="-10" dirty="0">
                <a:cs typeface="Calibri"/>
              </a:rPr>
              <a:t> Krishna,</a:t>
            </a:r>
            <a:r>
              <a:rPr lang="en-US" sz="2000" spc="-5" dirty="0">
                <a:cs typeface="Calibri"/>
              </a:rPr>
              <a:t> Chelluboyina</a:t>
            </a:r>
            <a:r>
              <a:rPr lang="en-US" sz="2000" spc="35" dirty="0">
                <a:cs typeface="Calibri"/>
              </a:rPr>
              <a:t> -</a:t>
            </a:r>
            <a:r>
              <a:rPr lang="en-US" sz="2000" spc="-5" dirty="0">
                <a:cs typeface="Calibri"/>
              </a:rPr>
              <a:t>U01027636</a:t>
            </a:r>
            <a:endParaRPr lang="en-US" sz="2000" dirty="0">
              <a:cs typeface="Calibri"/>
            </a:endParaRPr>
          </a:p>
          <a:p>
            <a:pPr marL="355600" marR="336550" indent="-342900" algn="l">
              <a:lnSpc>
                <a:spcPct val="100000"/>
              </a:lnSpc>
              <a:buFont typeface="Wingdings" panose="05000000000000000000" pitchFamily="2" charset="2"/>
              <a:buChar char="§"/>
            </a:pPr>
            <a:r>
              <a:rPr lang="en-US" sz="2000" spc="-5" dirty="0" err="1">
                <a:cs typeface="Calibri"/>
              </a:rPr>
              <a:t>Sasi</a:t>
            </a:r>
            <a:r>
              <a:rPr lang="en-US" sz="2000" spc="-5" dirty="0">
                <a:cs typeface="Calibri"/>
              </a:rPr>
              <a:t>,</a:t>
            </a:r>
            <a:r>
              <a:rPr lang="en-US" sz="2000" spc="-10" dirty="0">
                <a:cs typeface="Calibri"/>
              </a:rPr>
              <a:t> </a:t>
            </a:r>
            <a:r>
              <a:rPr lang="en-US" sz="2000" spc="-5" dirty="0">
                <a:cs typeface="Calibri"/>
              </a:rPr>
              <a:t>Maddineni</a:t>
            </a:r>
            <a:r>
              <a:rPr lang="en-US" sz="2000" spc="25" dirty="0">
                <a:cs typeface="Calibri"/>
              </a:rPr>
              <a:t> </a:t>
            </a:r>
            <a:r>
              <a:rPr lang="en-US" sz="2000" dirty="0">
                <a:cs typeface="Calibri"/>
              </a:rPr>
              <a:t>– </a:t>
            </a:r>
            <a:r>
              <a:rPr lang="en-US" sz="2000" spc="-5" dirty="0">
                <a:cs typeface="Calibri"/>
              </a:rPr>
              <a:t>U01016161</a:t>
            </a:r>
            <a:endParaRPr lang="en-US" sz="2000" dirty="0">
              <a:cs typeface="Calibri"/>
            </a:endParaRPr>
          </a:p>
          <a:p>
            <a:pPr marL="355600" indent="-342900" algn="l">
              <a:lnSpc>
                <a:spcPct val="100000"/>
              </a:lnSpc>
              <a:spcBef>
                <a:spcPts val="790"/>
              </a:spcBef>
              <a:buFont typeface="Wingdings" panose="05000000000000000000" pitchFamily="2" charset="2"/>
              <a:buChar char="§"/>
            </a:pPr>
            <a:r>
              <a:rPr lang="en-US" sz="2000" spc="-10" dirty="0">
                <a:cs typeface="Calibri"/>
              </a:rPr>
              <a:t>Surya </a:t>
            </a:r>
            <a:r>
              <a:rPr lang="en-US" sz="2000" spc="-35" dirty="0">
                <a:cs typeface="Calibri"/>
              </a:rPr>
              <a:t>Teja,</a:t>
            </a:r>
            <a:r>
              <a:rPr lang="en-US" sz="2000" spc="-5" dirty="0">
                <a:cs typeface="Calibri"/>
              </a:rPr>
              <a:t> </a:t>
            </a:r>
            <a:r>
              <a:rPr lang="en-US" sz="2000" spc="-15" dirty="0">
                <a:cs typeface="Calibri"/>
              </a:rPr>
              <a:t>Sunkavalli</a:t>
            </a:r>
            <a:r>
              <a:rPr lang="en-US" sz="2000" spc="15" dirty="0">
                <a:cs typeface="Calibri"/>
              </a:rPr>
              <a:t> </a:t>
            </a:r>
            <a:r>
              <a:rPr lang="en-US" sz="2000" dirty="0">
                <a:cs typeface="Calibri"/>
              </a:rPr>
              <a:t>– </a:t>
            </a:r>
            <a:r>
              <a:rPr lang="en-US" sz="2000" spc="-5" dirty="0">
                <a:cs typeface="Calibri"/>
              </a:rPr>
              <a:t>U01032106</a:t>
            </a:r>
            <a:endParaRPr lang="en-US" sz="2000" dirty="0">
              <a:cs typeface="Calibri"/>
            </a:endParaRPr>
          </a:p>
        </p:txBody>
      </p:sp>
      <p:sp>
        <p:nvSpPr>
          <p:cNvPr id="19" name="Freeform: Shape 18">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675C0940-5A07-0041-A5BB-2F853833A105}"/>
              </a:ext>
            </a:extLst>
          </p:cNvPr>
          <p:cNvPicPr>
            <a:picLocks noChangeAspect="1"/>
          </p:cNvPicPr>
          <p:nvPr/>
        </p:nvPicPr>
        <p:blipFill>
          <a:blip r:embed="rId2"/>
          <a:stretch>
            <a:fillRect/>
          </a:stretch>
        </p:blipFill>
        <p:spPr>
          <a:xfrm>
            <a:off x="5155050" y="-1"/>
            <a:ext cx="7036951" cy="6857999"/>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ln w="203200">
            <a:noFill/>
          </a:ln>
        </p:spPr>
      </p:pic>
      <p:sp>
        <p:nvSpPr>
          <p:cNvPr id="6" name="Subtitle 2">
            <a:extLst>
              <a:ext uri="{FF2B5EF4-FFF2-40B4-BE49-F238E27FC236}">
                <a16:creationId xmlns:a16="http://schemas.microsoft.com/office/drawing/2014/main" id="{D791053E-27F7-49F6-B677-C44D27EB3185}"/>
              </a:ext>
            </a:extLst>
          </p:cNvPr>
          <p:cNvSpPr txBox="1">
            <a:spLocks/>
          </p:cNvSpPr>
          <p:nvPr/>
        </p:nvSpPr>
        <p:spPr>
          <a:xfrm>
            <a:off x="618656" y="5136439"/>
            <a:ext cx="8588406" cy="120814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200" dirty="0">
              <a:latin typeface="Apple Braille" pitchFamily="2" charset="0"/>
              <a:cs typeface="Al Tarikh" pitchFamily="2" charset="-78"/>
            </a:endParaRPr>
          </a:p>
          <a:p>
            <a:pPr algn="l"/>
            <a:r>
              <a:rPr lang="en-US" sz="2200" dirty="0">
                <a:latin typeface="Apple Braille" pitchFamily="2" charset="0"/>
                <a:cs typeface="Al Tarikh" pitchFamily="2" charset="-78"/>
              </a:rPr>
              <a:t>Target Markets: </a:t>
            </a:r>
            <a:r>
              <a:rPr lang="en-US" sz="2200" spc="-15" dirty="0">
                <a:cs typeface="Calibri"/>
              </a:rPr>
              <a:t>Patients</a:t>
            </a:r>
            <a:r>
              <a:rPr lang="en-US" sz="2200" spc="15" dirty="0">
                <a:cs typeface="Calibri"/>
              </a:rPr>
              <a:t> </a:t>
            </a:r>
            <a:r>
              <a:rPr lang="en-US" sz="2200" spc="-15" dirty="0">
                <a:cs typeface="Calibri"/>
              </a:rPr>
              <a:t>Suffering</a:t>
            </a:r>
            <a:r>
              <a:rPr lang="en-US" sz="2200" spc="35" dirty="0">
                <a:cs typeface="Calibri"/>
              </a:rPr>
              <a:t> </a:t>
            </a:r>
            <a:r>
              <a:rPr lang="en-US" sz="2200" spc="-15" dirty="0">
                <a:cs typeface="Calibri"/>
              </a:rPr>
              <a:t>from</a:t>
            </a:r>
            <a:r>
              <a:rPr lang="en-US" sz="2200" dirty="0">
                <a:cs typeface="Calibri"/>
              </a:rPr>
              <a:t> </a:t>
            </a:r>
            <a:r>
              <a:rPr lang="en-US" sz="2200" spc="-5" dirty="0">
                <a:cs typeface="Calibri"/>
              </a:rPr>
              <a:t>Covid-19</a:t>
            </a:r>
            <a:r>
              <a:rPr lang="en-US" sz="2200" spc="-10" dirty="0">
                <a:cs typeface="Calibri"/>
              </a:rPr>
              <a:t> </a:t>
            </a:r>
            <a:r>
              <a:rPr lang="en-US" sz="2200" spc="-5" dirty="0">
                <a:cs typeface="Calibri"/>
              </a:rPr>
              <a:t>and</a:t>
            </a:r>
            <a:r>
              <a:rPr lang="en-US" sz="2200" spc="5" dirty="0">
                <a:cs typeface="Calibri"/>
              </a:rPr>
              <a:t> </a:t>
            </a:r>
            <a:r>
              <a:rPr lang="en-US" sz="2200" spc="-10" dirty="0">
                <a:cs typeface="Calibri"/>
              </a:rPr>
              <a:t>other</a:t>
            </a:r>
            <a:r>
              <a:rPr lang="en-US" sz="2200" spc="5" dirty="0">
                <a:cs typeface="Calibri"/>
              </a:rPr>
              <a:t> </a:t>
            </a:r>
            <a:r>
              <a:rPr lang="en-US" sz="2200" spc="-10" dirty="0">
                <a:cs typeface="Calibri"/>
              </a:rPr>
              <a:t>complications.</a:t>
            </a:r>
          </a:p>
          <a:p>
            <a:pPr algn="l"/>
            <a:r>
              <a:rPr lang="en-US" sz="2200" dirty="0">
                <a:latin typeface="Apple Braille"/>
                <a:cs typeface="Times New Roman" panose="02020603050405020304" pitchFamily="18" charset="0"/>
              </a:rPr>
              <a:t>Value Propositions: No.8 in Periodic table but No.1 for your existence.</a:t>
            </a:r>
            <a:endParaRPr lang="en-US" sz="2200" dirty="0">
              <a:latin typeface="Apple Braille" pitchFamily="2" charset="0"/>
              <a:cs typeface="Al Tarikh" pitchFamily="2" charset="-78"/>
            </a:endParaRPr>
          </a:p>
          <a:p>
            <a:pPr algn="l"/>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773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DACF-9000-4D26-962B-52A77712E727}"/>
              </a:ext>
            </a:extLst>
          </p:cNvPr>
          <p:cNvSpPr>
            <a:spLocks noGrp="1"/>
          </p:cNvSpPr>
          <p:nvPr>
            <p:ph type="title"/>
          </p:nvPr>
        </p:nvSpPr>
        <p:spPr>
          <a:xfrm>
            <a:off x="0" y="198782"/>
            <a:ext cx="11463130" cy="861392"/>
          </a:xfrm>
        </p:spPr>
        <p:txBody>
          <a:bodyPr>
            <a:normAutofit fontScale="90000"/>
          </a:bodyPr>
          <a:lstStyle/>
          <a:p>
            <a:pPr algn="ctr"/>
            <a:r>
              <a:rPr lang="en-US" b="1" dirty="0">
                <a:latin typeface="Gill Sans MT" panose="020B0502020104020203" pitchFamily="34" charset="0"/>
                <a:cs typeface="Times New Roman" panose="02020603050405020304" pitchFamily="18" charset="0"/>
              </a:rPr>
              <a:t>Plan for Implementation, Technical Validation, Market-Entry &amp; Scaleup</a:t>
            </a:r>
          </a:p>
        </p:txBody>
      </p:sp>
      <p:sp>
        <p:nvSpPr>
          <p:cNvPr id="3" name="Content Placeholder 2">
            <a:extLst>
              <a:ext uri="{FF2B5EF4-FFF2-40B4-BE49-F238E27FC236}">
                <a16:creationId xmlns:a16="http://schemas.microsoft.com/office/drawing/2014/main" id="{D9945336-9120-460D-8ED3-D0E32C8042D0}"/>
              </a:ext>
            </a:extLst>
          </p:cNvPr>
          <p:cNvSpPr>
            <a:spLocks noGrp="1"/>
          </p:cNvSpPr>
          <p:nvPr>
            <p:ph idx="1"/>
          </p:nvPr>
        </p:nvSpPr>
        <p:spPr/>
        <p:txBody>
          <a:bodyPr>
            <a:normAutofit fontScale="70000" lnSpcReduction="20000"/>
          </a:bodyPr>
          <a:lstStyle/>
          <a:p>
            <a:pPr algn="just"/>
            <a:r>
              <a:rPr lang="en-US" dirty="0">
                <a:latin typeface="Book Antiqua" panose="02040602050305030304" pitchFamily="18" charset="0"/>
              </a:rPr>
              <a:t>The COVID-19 outbreak has increased the need for oxygen on a global scale and increased the urgency of oxygen supply. Our website for oxygen cylinders can be used to deliver oxygen tanks to patients. </a:t>
            </a:r>
          </a:p>
          <a:p>
            <a:pPr algn="just"/>
            <a:r>
              <a:rPr lang="en-US" dirty="0">
                <a:latin typeface="Book Antiqua" panose="02040602050305030304" pitchFamily="18" charset="0"/>
              </a:rPr>
              <a:t>Our website can help patients in need of oxygen as well as the needs of healthcare systems. </a:t>
            </a:r>
          </a:p>
          <a:p>
            <a:pPr algn="just"/>
            <a:r>
              <a:rPr lang="en-US" dirty="0">
                <a:latin typeface="Book Antiqua" panose="02040602050305030304" pitchFamily="18" charset="0"/>
              </a:rPr>
              <a:t>We have a live chat feature that assists clients in finding answers to their queries.</a:t>
            </a:r>
          </a:p>
          <a:p>
            <a:pPr algn="just"/>
            <a:r>
              <a:rPr lang="en-US" dirty="0">
                <a:latin typeface="Book Antiqua" panose="02040602050305030304" pitchFamily="18" charset="0"/>
              </a:rPr>
              <a:t>Our website was developed using the Django framework, Python, HTML, CSS, Bootstrap, MySQL, and AWS.</a:t>
            </a:r>
          </a:p>
          <a:p>
            <a:pPr algn="just"/>
            <a:r>
              <a:rPr lang="en-US" dirty="0">
                <a:latin typeface="Book Antiqua" panose="02040602050305030304" pitchFamily="18" charset="0"/>
              </a:rPr>
              <a:t>All patients, hospitals, and oxygen providers require this website as it increases the patient survival rates.</a:t>
            </a:r>
          </a:p>
          <a:p>
            <a:pPr algn="just"/>
            <a:r>
              <a:rPr lang="en-US" dirty="0">
                <a:latin typeface="Book Antiqua" panose="02040602050305030304" pitchFamily="18" charset="0"/>
                <a:cs typeface="Times New Roman" panose="02020603050405020304" pitchFamily="18" charset="0"/>
              </a:rPr>
              <a:t>The global medical oxygen cylinder market size is 4 billion dollars in 2022. It is expected to grow 5.9 billion dollars by 2030 with a </a:t>
            </a:r>
            <a:r>
              <a:rPr lang="en-US" dirty="0" err="1">
                <a:latin typeface="Book Antiqua" panose="02040602050305030304" pitchFamily="18" charset="0"/>
                <a:cs typeface="Times New Roman" panose="02020603050405020304" pitchFamily="18" charset="0"/>
              </a:rPr>
              <a:t>cagr</a:t>
            </a:r>
            <a:r>
              <a:rPr lang="en-US" dirty="0">
                <a:latin typeface="Book Antiqua" panose="02040602050305030304" pitchFamily="18" charset="0"/>
                <a:cs typeface="Times New Roman" panose="02020603050405020304" pitchFamily="18" charset="0"/>
              </a:rPr>
              <a:t> of 4.9% . This include usage in all sectors like, hospitals, tourism &amp; others. </a:t>
            </a:r>
            <a:r>
              <a:rPr lang="en-US" dirty="0">
                <a:latin typeface="Times New Roman" panose="02020603050405020304" pitchFamily="18" charset="0"/>
                <a:cs typeface="Times New Roman" panose="02020603050405020304" pitchFamily="18" charset="0"/>
              </a:rPr>
              <a:t>(source : https://www. grandviewresearch.com)</a:t>
            </a:r>
            <a:endParaRPr lang="en-US" dirty="0">
              <a:latin typeface="Book Antiqua" panose="02040602050305030304" pitchFamily="18" charset="0"/>
              <a:cs typeface="Times New Roman" panose="02020603050405020304" pitchFamily="18" charset="0"/>
            </a:endParaRPr>
          </a:p>
          <a:p>
            <a:pPr algn="just"/>
            <a:r>
              <a:rPr lang="en-US" dirty="0">
                <a:latin typeface="Book Antiqua" panose="02040602050305030304" pitchFamily="18" charset="0"/>
                <a:cs typeface="Times New Roman" panose="02020603050405020304" pitchFamily="18" charset="0"/>
              </a:rPr>
              <a:t>We want to introduce the prescription submission procedure in the future, enabling users to upload their prescription through our online portal. After it is uploaded, our customer service staff securely stores it and starts processing the order.</a:t>
            </a:r>
          </a:p>
        </p:txBody>
      </p:sp>
      <p:pic>
        <p:nvPicPr>
          <p:cNvPr id="5" name="Picture 4" descr="A picture containing logo&#10;&#10;Description automatically generated">
            <a:extLst>
              <a:ext uri="{FF2B5EF4-FFF2-40B4-BE49-F238E27FC236}">
                <a16:creationId xmlns:a16="http://schemas.microsoft.com/office/drawing/2014/main" id="{4EAED7D9-A7F6-4ABF-8D90-D1E27068BD5B}"/>
              </a:ext>
            </a:extLst>
          </p:cNvPr>
          <p:cNvPicPr>
            <a:picLocks noChangeAspect="1"/>
          </p:cNvPicPr>
          <p:nvPr/>
        </p:nvPicPr>
        <p:blipFill>
          <a:blip r:embed="rId2">
            <a:alphaModFix amt="20000"/>
          </a:blip>
          <a:stretch>
            <a:fillRect/>
          </a:stretch>
        </p:blipFill>
        <p:spPr>
          <a:xfrm>
            <a:off x="1" y="0"/>
            <a:ext cx="12192000" cy="7013934"/>
          </a:xfrm>
          <a:prstGeom prst="rect">
            <a:avLst/>
          </a:prstGeom>
        </p:spPr>
      </p:pic>
    </p:spTree>
    <p:extLst>
      <p:ext uri="{BB962C8B-B14F-4D97-AF65-F5344CB8AC3E}">
        <p14:creationId xmlns:p14="http://schemas.microsoft.com/office/powerpoint/2010/main" val="97223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50">
            <a:alpha val="70000"/>
          </a:srgbClr>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50F9A2F-8C28-6645-A6A7-8A39F8D30EBD}"/>
              </a:ext>
            </a:extLst>
          </p:cNvPr>
          <p:cNvPicPr>
            <a:picLocks noGrp="1" noChangeAspect="1"/>
          </p:cNvPicPr>
          <p:nvPr>
            <p:ph idx="1"/>
          </p:nvPr>
        </p:nvPicPr>
        <p:blipFill>
          <a:blip r:embed="rId2"/>
          <a:stretch>
            <a:fillRect/>
          </a:stretch>
        </p:blipFill>
        <p:spPr>
          <a:xfrm>
            <a:off x="715617" y="643467"/>
            <a:ext cx="10774019" cy="5571065"/>
          </a:xfrm>
          <a:prstGeom prst="rect">
            <a:avLst/>
          </a:prstGeom>
          <a:ln>
            <a:noFill/>
          </a:ln>
        </p:spPr>
      </p:pic>
    </p:spTree>
    <p:extLst>
      <p:ext uri="{BB962C8B-B14F-4D97-AF65-F5344CB8AC3E}">
        <p14:creationId xmlns:p14="http://schemas.microsoft.com/office/powerpoint/2010/main" val="88788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C0BE-44AD-B64D-B4E3-51C048F0AE1A}"/>
              </a:ext>
            </a:extLst>
          </p:cNvPr>
          <p:cNvSpPr>
            <a:spLocks noGrp="1"/>
          </p:cNvSpPr>
          <p:nvPr>
            <p:ph type="title"/>
          </p:nvPr>
        </p:nvSpPr>
        <p:spPr>
          <a:xfrm>
            <a:off x="6289158" y="803325"/>
            <a:ext cx="5259707" cy="1325563"/>
          </a:xfrm>
        </p:spPr>
        <p:txBody>
          <a:bodyPr>
            <a:normAutofit/>
          </a:bodyPr>
          <a:lstStyle/>
          <a:p>
            <a:r>
              <a:rPr lang="en-US" dirty="0">
                <a:latin typeface="Book Antiqua" panose="02040602050305030304" pitchFamily="18" charset="0"/>
              </a:rPr>
              <a:t>What is the PROBLEM?</a:t>
            </a:r>
          </a:p>
        </p:txBody>
      </p:sp>
      <p:sp>
        <p:nvSpPr>
          <p:cNvPr id="369" name="Freeform: Shape 36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C2B13A37-97C1-D842-A7FE-2BDFC4D65083}"/>
              </a:ext>
            </a:extLst>
          </p:cNvPr>
          <p:cNvPicPr>
            <a:picLocks noChangeAspect="1"/>
          </p:cNvPicPr>
          <p:nvPr/>
        </p:nvPicPr>
        <p:blipFill>
          <a:blip r:embed="rId2"/>
          <a:stretch>
            <a:fillRect/>
          </a:stretch>
        </p:blipFill>
        <p:spPr>
          <a:xfrm>
            <a:off x="1" y="-1"/>
            <a:ext cx="6136815" cy="6063449"/>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0ACF4E11-9FF6-CC40-8E95-C42B77CFD679}"/>
              </a:ext>
            </a:extLst>
          </p:cNvPr>
          <p:cNvSpPr>
            <a:spLocks noGrp="1"/>
          </p:cNvSpPr>
          <p:nvPr>
            <p:ph idx="1"/>
          </p:nvPr>
        </p:nvSpPr>
        <p:spPr>
          <a:xfrm>
            <a:off x="5385213" y="2386147"/>
            <a:ext cx="6553126" cy="4322504"/>
          </a:xfrm>
        </p:spPr>
        <p:txBody>
          <a:bodyPr anchor="t">
            <a:normAutofit/>
          </a:bodyPr>
          <a:lstStyle/>
          <a:p>
            <a:pPr lvl="0" algn="just"/>
            <a:r>
              <a:rPr lang="en-IN" sz="2000" dirty="0">
                <a:latin typeface="Times New Roman" panose="02020603050405020304" pitchFamily="18" charset="0"/>
                <a:cs typeface="Times New Roman" panose="02020603050405020304" pitchFamily="18" charset="0"/>
              </a:rPr>
              <a:t>Shortage of Oxygen cylinders during covid crisis.</a:t>
            </a:r>
          </a:p>
          <a:p>
            <a:pPr lvl="0" algn="just"/>
            <a:r>
              <a:rPr lang="en-US" sz="2000" dirty="0">
                <a:latin typeface="Times New Roman" panose="02020603050405020304" pitchFamily="18" charset="0"/>
                <a:cs typeface="Times New Roman" panose="02020603050405020304" pitchFamily="18" charset="0"/>
              </a:rPr>
              <a:t>Health systems are under extreme strain as a result of COVID-19, which has caused hospitals to run out of oxygen, causing avoidable fatalities and forcing families of hospitalized patients to pay more for limited oxygen supply.</a:t>
            </a:r>
            <a:endParaRPr lang="en-IN" sz="2000" dirty="0">
              <a:latin typeface="Times New Roman" panose="02020603050405020304" pitchFamily="18" charset="0"/>
              <a:cs typeface="Times New Roman" panose="02020603050405020304" pitchFamily="18" charset="0"/>
            </a:endParaRPr>
          </a:p>
          <a:p>
            <a:pPr lvl="0" algn="just"/>
            <a:r>
              <a:rPr lang="en-IN" sz="2000" dirty="0">
                <a:latin typeface="Times New Roman" panose="02020603050405020304" pitchFamily="18" charset="0"/>
                <a:cs typeface="Times New Roman" panose="02020603050405020304" pitchFamily="18" charset="0"/>
              </a:rPr>
              <a:t>No well-known website and application famous from which people can able to buy Oxygen as per the need</a:t>
            </a:r>
            <a:r>
              <a:rPr lang="en-GB"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lgn="just">
              <a:buNone/>
            </a:pPr>
            <a:endParaRPr lang="en-US" sz="1500" dirty="0"/>
          </a:p>
        </p:txBody>
      </p:sp>
    </p:spTree>
    <p:extLst>
      <p:ext uri="{BB962C8B-B14F-4D97-AF65-F5344CB8AC3E}">
        <p14:creationId xmlns:p14="http://schemas.microsoft.com/office/powerpoint/2010/main" val="3901189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C68FA-7B72-6944-B235-7E593434B08C}"/>
              </a:ext>
            </a:extLst>
          </p:cNvPr>
          <p:cNvPicPr>
            <a:picLocks noChangeAspect="1"/>
          </p:cNvPicPr>
          <p:nvPr/>
        </p:nvPicPr>
        <p:blipFill>
          <a:blip r:embed="rId2"/>
          <a:stretch>
            <a:fillRect/>
          </a:stretch>
        </p:blipFill>
        <p:spPr>
          <a:xfrm>
            <a:off x="9" y="1"/>
            <a:ext cx="12191980" cy="6858000"/>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393C5-5F24-134E-B3D7-B4DF360972F0}"/>
              </a:ext>
            </a:extLst>
          </p:cNvPr>
          <p:cNvSpPr>
            <a:spLocks noGrp="1"/>
          </p:cNvSpPr>
          <p:nvPr>
            <p:ph type="title"/>
          </p:nvPr>
        </p:nvSpPr>
        <p:spPr>
          <a:xfrm>
            <a:off x="594804" y="640263"/>
            <a:ext cx="6619811" cy="1344975"/>
          </a:xfrm>
        </p:spPr>
        <p:txBody>
          <a:bodyPr>
            <a:normAutofit/>
          </a:bodyPr>
          <a:lstStyle/>
          <a:p>
            <a:r>
              <a:rPr lang="en-US" sz="4000" dirty="0">
                <a:latin typeface="Bodoni MT" panose="02070603080606020203" pitchFamily="18" charset="77"/>
              </a:rPr>
              <a:t>Our SOLUTION</a:t>
            </a:r>
          </a:p>
        </p:txBody>
      </p:sp>
      <p:sp>
        <p:nvSpPr>
          <p:cNvPr id="3" name="Content Placeholder 2">
            <a:extLst>
              <a:ext uri="{FF2B5EF4-FFF2-40B4-BE49-F238E27FC236}">
                <a16:creationId xmlns:a16="http://schemas.microsoft.com/office/drawing/2014/main" id="{38ECE2E4-E0B4-984D-A956-CD3F92D883F4}"/>
              </a:ext>
            </a:extLst>
          </p:cNvPr>
          <p:cNvSpPr>
            <a:spLocks noGrp="1"/>
          </p:cNvSpPr>
          <p:nvPr>
            <p:ph idx="1"/>
          </p:nvPr>
        </p:nvSpPr>
        <p:spPr>
          <a:xfrm>
            <a:off x="594109" y="2121763"/>
            <a:ext cx="6620505" cy="3773010"/>
          </a:xfrm>
        </p:spPr>
        <p:txBody>
          <a:bodyPr>
            <a:normAutofit fontScale="92500" lnSpcReduction="10000"/>
          </a:bodyPr>
          <a:lstStyle/>
          <a:p>
            <a:endParaRPr lang="en-US" sz="1700" dirty="0">
              <a:latin typeface="Lucida Fax" panose="02060602050505020204" pitchFamily="18" charset="77"/>
            </a:endParaRPr>
          </a:p>
          <a:p>
            <a:r>
              <a:rPr lang="en-US" sz="1700" dirty="0">
                <a:latin typeface="Lucida Fax" panose="02060602050505020204" pitchFamily="18" charset="77"/>
              </a:rPr>
              <a:t>We are working on building a model that will be able to provide oxygen cylinders to everyone through online website.</a:t>
            </a:r>
          </a:p>
          <a:p>
            <a:r>
              <a:rPr lang="en-US" sz="1700" dirty="0">
                <a:latin typeface="Lucida Fax" panose="02060602050505020204" pitchFamily="18" charset="77"/>
              </a:rPr>
              <a:t>A large variety of items on our website also implies a wide variety of pricing. Through the feedback or live chat, our team of customer service(admin) is here to assist you in locating what you need at a price that works for you. </a:t>
            </a:r>
          </a:p>
          <a:p>
            <a:r>
              <a:rPr lang="en-IN" sz="1800" dirty="0">
                <a:latin typeface="Lucida Fax" panose="02060602050505020204" pitchFamily="18" charset="0"/>
                <a:cs typeface="Times New Roman" panose="02020603050405020304" pitchFamily="18" charset="0"/>
              </a:rPr>
              <a:t>People are using mobile devices at extended level, our web application helps people to get oxygen tanks.</a:t>
            </a:r>
            <a:endParaRPr lang="en-US" sz="1700" dirty="0">
              <a:latin typeface="Lucida Fax" panose="02060602050505020204" pitchFamily="18" charset="0"/>
            </a:endParaRPr>
          </a:p>
          <a:p>
            <a:r>
              <a:rPr lang="en-IN" sz="1700" dirty="0">
                <a:latin typeface="Lucida Fax" panose="02060602050505020204" pitchFamily="18" charset="77"/>
              </a:rPr>
              <a:t>Django framework, which is a technique in distributed computing is used for coding and development.</a:t>
            </a:r>
          </a:p>
          <a:p>
            <a:r>
              <a:rPr lang="en-US" sz="1700" dirty="0">
                <a:latin typeface="Lucida Fax" panose="02060602050505020204" pitchFamily="18" charset="77"/>
              </a:rPr>
              <a:t>Social media platforms will also be used to gather information from relevant individuals that would help people who are in necessity of oxygen tanks.</a:t>
            </a:r>
          </a:p>
        </p:txBody>
      </p:sp>
    </p:spTree>
    <p:extLst>
      <p:ext uri="{BB962C8B-B14F-4D97-AF65-F5344CB8AC3E}">
        <p14:creationId xmlns:p14="http://schemas.microsoft.com/office/powerpoint/2010/main" val="250465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0CD6-759E-4B93-B2F5-622AB656D049}"/>
              </a:ext>
            </a:extLst>
          </p:cNvPr>
          <p:cNvSpPr>
            <a:spLocks noGrp="1"/>
          </p:cNvSpPr>
          <p:nvPr>
            <p:ph type="title"/>
          </p:nvPr>
        </p:nvSpPr>
        <p:spPr>
          <a:xfrm>
            <a:off x="4635591" y="43872"/>
            <a:ext cx="6586491" cy="1676603"/>
          </a:xfrm>
        </p:spPr>
        <p:txBody>
          <a:bodyPr>
            <a:normAutofit/>
          </a:bodyPr>
          <a:lstStyle/>
          <a:p>
            <a:r>
              <a:rPr lang="en-US" sz="5400" b="1" dirty="0">
                <a:latin typeface="Bodoni MT" panose="02070603080606020203" pitchFamily="18" charset="77"/>
              </a:rPr>
              <a:t>Key Winning features &amp; Capabilities</a:t>
            </a:r>
            <a:r>
              <a:rPr lang="en-US" sz="5400" dirty="0"/>
              <a:t>	</a:t>
            </a:r>
          </a:p>
        </p:txBody>
      </p:sp>
      <p:pic>
        <p:nvPicPr>
          <p:cNvPr id="11" name="Picture 10">
            <a:extLst>
              <a:ext uri="{FF2B5EF4-FFF2-40B4-BE49-F238E27FC236}">
                <a16:creationId xmlns:a16="http://schemas.microsoft.com/office/drawing/2014/main" id="{BE07F0CB-8039-41A2-8B21-C9DFFA10F49F}"/>
              </a:ext>
            </a:extLst>
          </p:cNvPr>
          <p:cNvPicPr>
            <a:picLocks noChangeAspect="1"/>
          </p:cNvPicPr>
          <p:nvPr/>
        </p:nvPicPr>
        <p:blipFill rotWithShape="1">
          <a:blip r:embed="rId2"/>
          <a:srcRect l="14517" r="40364" b="-1"/>
          <a:stretch/>
        </p:blipFill>
        <p:spPr>
          <a:xfrm>
            <a:off x="20" y="10"/>
            <a:ext cx="4635571" cy="6857990"/>
          </a:xfrm>
          <a:prstGeom prst="rect">
            <a:avLst/>
          </a:prstGeom>
          <a:effectLst/>
        </p:spPr>
      </p:pic>
      <p:graphicFrame>
        <p:nvGraphicFramePr>
          <p:cNvPr id="5" name="Content Placeholder 2">
            <a:extLst>
              <a:ext uri="{FF2B5EF4-FFF2-40B4-BE49-F238E27FC236}">
                <a16:creationId xmlns:a16="http://schemas.microsoft.com/office/drawing/2014/main" id="{77F70FB6-72C6-44D2-AFEB-D5D79DC91C04}"/>
              </a:ext>
            </a:extLst>
          </p:cNvPr>
          <p:cNvGraphicFramePr>
            <a:graphicFrameLocks noGrp="1"/>
          </p:cNvGraphicFramePr>
          <p:nvPr>
            <p:ph idx="1"/>
            <p:extLst>
              <p:ext uri="{D42A27DB-BD31-4B8C-83A1-F6EECF244321}">
                <p14:modId xmlns:p14="http://schemas.microsoft.com/office/powerpoint/2010/main" val="3561372129"/>
              </p:ext>
            </p:extLst>
          </p:nvPr>
        </p:nvGraphicFramePr>
        <p:xfrm>
          <a:off x="4942282" y="1536290"/>
          <a:ext cx="7060665"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094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E700A8-AE52-4017-8C7E-C20956F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7">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2" name="Rectangle 29">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33">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TextBox 9">
            <a:extLst>
              <a:ext uri="{FF2B5EF4-FFF2-40B4-BE49-F238E27FC236}">
                <a16:creationId xmlns:a16="http://schemas.microsoft.com/office/drawing/2014/main" id="{EA22A776-907E-CF4F-B4D0-157F74764219}"/>
              </a:ext>
            </a:extLst>
          </p:cNvPr>
          <p:cNvSpPr txBox="1"/>
          <p:nvPr/>
        </p:nvSpPr>
        <p:spPr>
          <a:xfrm>
            <a:off x="554106" y="1061725"/>
            <a:ext cx="3807747" cy="128523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dirty="0">
                <a:latin typeface="STIXGeneral" pitchFamily="2" charset="2"/>
                <a:ea typeface="STIXGeneral" pitchFamily="2" charset="2"/>
                <a:cs typeface="STIXGeneral" pitchFamily="2" charset="2"/>
              </a:rPr>
              <a:t>Key Features</a:t>
            </a:r>
          </a:p>
        </p:txBody>
      </p:sp>
      <p:pic>
        <p:nvPicPr>
          <p:cNvPr id="3" name="Picture 2">
            <a:extLst>
              <a:ext uri="{FF2B5EF4-FFF2-40B4-BE49-F238E27FC236}">
                <a16:creationId xmlns:a16="http://schemas.microsoft.com/office/drawing/2014/main" id="{5F01DCD8-2298-A84F-B0EF-7633C3E94143}"/>
              </a:ext>
            </a:extLst>
          </p:cNvPr>
          <p:cNvPicPr>
            <a:picLocks noChangeAspect="1"/>
          </p:cNvPicPr>
          <p:nvPr/>
        </p:nvPicPr>
        <p:blipFill>
          <a:blip r:embed="rId4"/>
          <a:stretch>
            <a:fillRect/>
          </a:stretch>
        </p:blipFill>
        <p:spPr>
          <a:xfrm>
            <a:off x="554107" y="2346959"/>
            <a:ext cx="3421990" cy="3040965"/>
          </a:xfrm>
          <a:prstGeom prst="rect">
            <a:avLst/>
          </a:prstGeom>
        </p:spPr>
      </p:pic>
      <p:pic>
        <p:nvPicPr>
          <p:cNvPr id="5" name="Picture 4">
            <a:extLst>
              <a:ext uri="{FF2B5EF4-FFF2-40B4-BE49-F238E27FC236}">
                <a16:creationId xmlns:a16="http://schemas.microsoft.com/office/drawing/2014/main" id="{13F50BC6-8105-0B4F-959F-21F6EB1015AE}"/>
              </a:ext>
            </a:extLst>
          </p:cNvPr>
          <p:cNvPicPr>
            <a:picLocks noChangeAspect="1"/>
          </p:cNvPicPr>
          <p:nvPr/>
        </p:nvPicPr>
        <p:blipFill>
          <a:blip r:embed="rId5"/>
          <a:stretch>
            <a:fillRect/>
          </a:stretch>
        </p:blipFill>
        <p:spPr>
          <a:xfrm>
            <a:off x="8294735" y="1167618"/>
            <a:ext cx="3064877" cy="2161081"/>
          </a:xfrm>
          <a:prstGeom prst="rect">
            <a:avLst/>
          </a:prstGeom>
        </p:spPr>
      </p:pic>
      <p:pic>
        <p:nvPicPr>
          <p:cNvPr id="7" name="Picture 6">
            <a:extLst>
              <a:ext uri="{FF2B5EF4-FFF2-40B4-BE49-F238E27FC236}">
                <a16:creationId xmlns:a16="http://schemas.microsoft.com/office/drawing/2014/main" id="{3B20508A-3BC4-8344-AAFF-DE6130171D07}"/>
              </a:ext>
            </a:extLst>
          </p:cNvPr>
          <p:cNvPicPr>
            <a:picLocks noChangeAspect="1"/>
          </p:cNvPicPr>
          <p:nvPr/>
        </p:nvPicPr>
        <p:blipFill>
          <a:blip r:embed="rId6"/>
          <a:stretch>
            <a:fillRect/>
          </a:stretch>
        </p:blipFill>
        <p:spPr>
          <a:xfrm>
            <a:off x="4361853" y="2679510"/>
            <a:ext cx="3315647" cy="2436578"/>
          </a:xfrm>
          <a:prstGeom prst="rect">
            <a:avLst/>
          </a:prstGeom>
        </p:spPr>
      </p:pic>
      <p:pic>
        <p:nvPicPr>
          <p:cNvPr id="9" name="Picture 8">
            <a:extLst>
              <a:ext uri="{FF2B5EF4-FFF2-40B4-BE49-F238E27FC236}">
                <a16:creationId xmlns:a16="http://schemas.microsoft.com/office/drawing/2014/main" id="{DD345160-DB64-1C4F-BACC-BF49B22EE925}"/>
              </a:ext>
            </a:extLst>
          </p:cNvPr>
          <p:cNvPicPr>
            <a:picLocks noChangeAspect="1"/>
          </p:cNvPicPr>
          <p:nvPr/>
        </p:nvPicPr>
        <p:blipFill>
          <a:blip r:embed="rId7"/>
          <a:stretch>
            <a:fillRect/>
          </a:stretch>
        </p:blipFill>
        <p:spPr>
          <a:xfrm>
            <a:off x="8280140" y="3629465"/>
            <a:ext cx="3094067" cy="2161081"/>
          </a:xfrm>
          <a:prstGeom prst="rect">
            <a:avLst/>
          </a:prstGeom>
        </p:spPr>
      </p:pic>
    </p:spTree>
    <p:extLst>
      <p:ext uri="{BB962C8B-B14F-4D97-AF65-F5344CB8AC3E}">
        <p14:creationId xmlns:p14="http://schemas.microsoft.com/office/powerpoint/2010/main" val="154290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F17FE7-6DEF-C449-BB1B-F1CBAF1D3B64}"/>
              </a:ext>
            </a:extLst>
          </p:cNvPr>
          <p:cNvSpPr>
            <a:spLocks noGrp="1"/>
          </p:cNvSpPr>
          <p:nvPr>
            <p:ph type="title"/>
          </p:nvPr>
        </p:nvSpPr>
        <p:spPr>
          <a:xfrm>
            <a:off x="304800" y="152610"/>
            <a:ext cx="10515600" cy="1325563"/>
          </a:xfrm>
        </p:spPr>
        <p:txBody>
          <a:bodyPr>
            <a:normAutofit/>
          </a:bodyPr>
          <a:lstStyle/>
          <a:p>
            <a:r>
              <a:rPr lang="en-US" dirty="0">
                <a:latin typeface="Gill Sans MT" panose="020B0502020104020203" pitchFamily="34" charset="77"/>
              </a:rPr>
              <a:t>Justification</a:t>
            </a:r>
          </a:p>
        </p:txBody>
      </p:sp>
      <p:sp>
        <p:nvSpPr>
          <p:cNvPr id="6" name="Content Placeholder 5">
            <a:extLst>
              <a:ext uri="{FF2B5EF4-FFF2-40B4-BE49-F238E27FC236}">
                <a16:creationId xmlns:a16="http://schemas.microsoft.com/office/drawing/2014/main" id="{042F03A2-FB9D-424B-B69A-99589A6BE612}"/>
              </a:ext>
            </a:extLst>
          </p:cNvPr>
          <p:cNvSpPr>
            <a:spLocks noGrp="1"/>
          </p:cNvSpPr>
          <p:nvPr>
            <p:ph sz="half" idx="2"/>
          </p:nvPr>
        </p:nvSpPr>
        <p:spPr>
          <a:xfrm>
            <a:off x="838200" y="1478173"/>
            <a:ext cx="10515600" cy="4166130"/>
          </a:xfrm>
        </p:spPr>
        <p:txBody>
          <a:bodyPr>
            <a:normAutofit/>
          </a:bodyPr>
          <a:lstStyle/>
          <a:p>
            <a:pPr marL="266700" marR="184785">
              <a:spcBef>
                <a:spcPts val="340"/>
              </a:spcBef>
              <a:buFont typeface="Arial MT"/>
              <a:buChar char="•"/>
              <a:tabLst>
                <a:tab pos="266065" algn="l"/>
                <a:tab pos="266700" algn="l"/>
              </a:tabLst>
            </a:pPr>
            <a:r>
              <a:rPr lang="en-US" sz="2000" spc="-25" dirty="0">
                <a:latin typeface="Trebuchet MS"/>
                <a:cs typeface="Trebuchet MS"/>
              </a:rPr>
              <a:t>We began by thinking about how important oxygen is to people and how everyone should have access to it in times of emergency. This website for online oxygen tank deliveries has been developed by us.</a:t>
            </a:r>
          </a:p>
          <a:p>
            <a:pPr marL="266700" marR="184785">
              <a:spcBef>
                <a:spcPts val="340"/>
              </a:spcBef>
              <a:buFont typeface="Arial MT"/>
              <a:buChar char="•"/>
              <a:tabLst>
                <a:tab pos="266065" algn="l"/>
                <a:tab pos="266700" algn="l"/>
              </a:tabLst>
            </a:pPr>
            <a:r>
              <a:rPr lang="en-US" sz="2000" spc="-25" dirty="0">
                <a:latin typeface="Trebuchet MS"/>
                <a:cs typeface="Trebuchet MS"/>
              </a:rPr>
              <a:t>Our website now allows you to go through all of the best oxygen concentrator models and chat with a consultant without ever having to get in a car and drive to a store.</a:t>
            </a:r>
          </a:p>
          <a:p>
            <a:pPr marL="266700" marR="184785">
              <a:spcBef>
                <a:spcPts val="340"/>
              </a:spcBef>
              <a:buFont typeface="Arial MT"/>
              <a:buChar char="•"/>
              <a:tabLst>
                <a:tab pos="266065" algn="l"/>
                <a:tab pos="266700" algn="l"/>
              </a:tabLst>
            </a:pPr>
            <a:r>
              <a:rPr lang="en-US" sz="2000" spc="-25" dirty="0">
                <a:latin typeface="Trebuchet MS"/>
                <a:cs typeface="Trebuchet MS"/>
              </a:rPr>
              <a:t>T</a:t>
            </a:r>
            <a:r>
              <a:rPr lang="en-US" sz="2000" spc="-20" dirty="0">
                <a:latin typeface="Trebuchet MS"/>
                <a:cs typeface="Trebuchet MS"/>
              </a:rPr>
              <a:t>h</a:t>
            </a:r>
            <a:r>
              <a:rPr lang="en-US" sz="2000" spc="-75" dirty="0">
                <a:latin typeface="Trebuchet MS"/>
                <a:cs typeface="Trebuchet MS"/>
              </a:rPr>
              <a:t>i</a:t>
            </a:r>
            <a:r>
              <a:rPr lang="en-US" sz="2000" spc="-100" dirty="0">
                <a:latin typeface="Trebuchet MS"/>
                <a:cs typeface="Trebuchet MS"/>
              </a:rPr>
              <a:t>s</a:t>
            </a:r>
            <a:r>
              <a:rPr lang="en-US" sz="2000" spc="-65" dirty="0">
                <a:latin typeface="Trebuchet MS"/>
                <a:cs typeface="Trebuchet MS"/>
              </a:rPr>
              <a:t> </a:t>
            </a:r>
            <a:r>
              <a:rPr lang="en-US" sz="2000" spc="-85" dirty="0">
                <a:latin typeface="Trebuchet MS"/>
                <a:cs typeface="Trebuchet MS"/>
              </a:rPr>
              <a:t>w</a:t>
            </a:r>
            <a:r>
              <a:rPr lang="en-US" sz="2000" spc="-125" dirty="0">
                <a:latin typeface="Trebuchet MS"/>
                <a:cs typeface="Trebuchet MS"/>
              </a:rPr>
              <a:t>eb</a:t>
            </a:r>
            <a:r>
              <a:rPr lang="en-US" sz="2000" spc="-100" dirty="0">
                <a:latin typeface="Trebuchet MS"/>
                <a:cs typeface="Trebuchet MS"/>
              </a:rPr>
              <a:t>sit</a:t>
            </a:r>
            <a:r>
              <a:rPr lang="en-US" sz="2000" spc="-135" dirty="0">
                <a:latin typeface="Trebuchet MS"/>
                <a:cs typeface="Trebuchet MS"/>
              </a:rPr>
              <a:t>e</a:t>
            </a:r>
            <a:r>
              <a:rPr lang="en-US" sz="2000" spc="-65" dirty="0">
                <a:latin typeface="Trebuchet MS"/>
                <a:cs typeface="Trebuchet MS"/>
              </a:rPr>
              <a:t> </a:t>
            </a:r>
            <a:r>
              <a:rPr lang="en-US" sz="2000" spc="-135" dirty="0">
                <a:latin typeface="Trebuchet MS"/>
                <a:cs typeface="Trebuchet MS"/>
              </a:rPr>
              <a:t>can</a:t>
            </a:r>
            <a:r>
              <a:rPr lang="en-US" sz="2000" spc="-75" dirty="0">
                <a:latin typeface="Trebuchet MS"/>
                <a:cs typeface="Trebuchet MS"/>
              </a:rPr>
              <a:t> </a:t>
            </a:r>
            <a:r>
              <a:rPr lang="en-US" sz="2000" spc="-125" dirty="0">
                <a:latin typeface="Trebuchet MS"/>
                <a:cs typeface="Trebuchet MS"/>
              </a:rPr>
              <a:t>be</a:t>
            </a:r>
            <a:r>
              <a:rPr lang="en-US" sz="2000" spc="-45" dirty="0">
                <a:latin typeface="Trebuchet MS"/>
                <a:cs typeface="Trebuchet MS"/>
              </a:rPr>
              <a:t> </a:t>
            </a:r>
            <a:r>
              <a:rPr lang="en-US" sz="2000" spc="-90" dirty="0">
                <a:latin typeface="Trebuchet MS"/>
                <a:cs typeface="Trebuchet MS"/>
              </a:rPr>
              <a:t>used</a:t>
            </a:r>
            <a:r>
              <a:rPr lang="en-US" sz="2000" spc="-60" dirty="0">
                <a:latin typeface="Trebuchet MS"/>
                <a:cs typeface="Trebuchet MS"/>
              </a:rPr>
              <a:t> </a:t>
            </a:r>
            <a:r>
              <a:rPr lang="en-US" sz="2000" spc="-135" dirty="0">
                <a:latin typeface="Trebuchet MS"/>
                <a:cs typeface="Trebuchet MS"/>
              </a:rPr>
              <a:t>b</a:t>
            </a:r>
            <a:r>
              <a:rPr lang="en-US" sz="2000" spc="-110" dirty="0">
                <a:latin typeface="Trebuchet MS"/>
                <a:cs typeface="Trebuchet MS"/>
              </a:rPr>
              <a:t>y</a:t>
            </a:r>
            <a:r>
              <a:rPr lang="en-US" sz="2000" spc="-55" dirty="0">
                <a:latin typeface="Trebuchet MS"/>
                <a:cs typeface="Trebuchet MS"/>
              </a:rPr>
              <a:t> </a:t>
            </a:r>
            <a:r>
              <a:rPr lang="en-US" sz="2000" spc="-170" dirty="0">
                <a:latin typeface="Trebuchet MS"/>
                <a:cs typeface="Trebuchet MS"/>
              </a:rPr>
              <a:t>all</a:t>
            </a:r>
            <a:r>
              <a:rPr lang="en-US" sz="2000" spc="-75" dirty="0">
                <a:latin typeface="Trebuchet MS"/>
                <a:cs typeface="Trebuchet MS"/>
              </a:rPr>
              <a:t> g</a:t>
            </a:r>
            <a:r>
              <a:rPr lang="en-US" sz="2000" spc="-114" dirty="0">
                <a:latin typeface="Trebuchet MS"/>
                <a:cs typeface="Trebuchet MS"/>
              </a:rPr>
              <a:t>r</a:t>
            </a:r>
            <a:r>
              <a:rPr lang="en-US" sz="2000" spc="-30" dirty="0">
                <a:latin typeface="Trebuchet MS"/>
                <a:cs typeface="Trebuchet MS"/>
              </a:rPr>
              <a:t>ou</a:t>
            </a:r>
            <a:r>
              <a:rPr lang="en-US" sz="2000" spc="-65" dirty="0">
                <a:latin typeface="Trebuchet MS"/>
                <a:cs typeface="Trebuchet MS"/>
              </a:rPr>
              <a:t>ps  </a:t>
            </a:r>
            <a:r>
              <a:rPr lang="en-US" sz="2000" spc="-105" dirty="0">
                <a:latin typeface="Trebuchet MS"/>
                <a:cs typeface="Trebuchet MS"/>
              </a:rPr>
              <a:t>of</a:t>
            </a:r>
            <a:r>
              <a:rPr lang="en-US" sz="2000" spc="-60" dirty="0">
                <a:latin typeface="Trebuchet MS"/>
                <a:cs typeface="Trebuchet MS"/>
              </a:rPr>
              <a:t> </a:t>
            </a:r>
            <a:r>
              <a:rPr lang="en-US" sz="2000" spc="-125" dirty="0">
                <a:latin typeface="Trebuchet MS"/>
                <a:cs typeface="Trebuchet MS"/>
              </a:rPr>
              <a:t>pe</a:t>
            </a:r>
            <a:r>
              <a:rPr lang="en-US" sz="2000" spc="-40" dirty="0">
                <a:latin typeface="Trebuchet MS"/>
                <a:cs typeface="Trebuchet MS"/>
              </a:rPr>
              <a:t>op</a:t>
            </a:r>
            <a:r>
              <a:rPr lang="en-US" sz="2000" spc="-105" dirty="0">
                <a:latin typeface="Trebuchet MS"/>
                <a:cs typeface="Trebuchet MS"/>
              </a:rPr>
              <a:t>l</a:t>
            </a:r>
            <a:r>
              <a:rPr lang="en-US" sz="2000" spc="-185" dirty="0">
                <a:latin typeface="Trebuchet MS"/>
                <a:cs typeface="Trebuchet MS"/>
              </a:rPr>
              <a:t>e</a:t>
            </a:r>
            <a:r>
              <a:rPr lang="en-US" sz="2000" spc="-75" dirty="0">
                <a:latin typeface="Trebuchet MS"/>
                <a:cs typeface="Trebuchet MS"/>
              </a:rPr>
              <a:t> </a:t>
            </a:r>
            <a:r>
              <a:rPr lang="en-US" sz="2000" spc="-125" dirty="0">
                <a:latin typeface="Trebuchet MS"/>
                <a:cs typeface="Trebuchet MS"/>
              </a:rPr>
              <a:t>(a</a:t>
            </a:r>
            <a:r>
              <a:rPr lang="en-US" sz="2000" spc="-180" dirty="0">
                <a:latin typeface="Trebuchet MS"/>
                <a:cs typeface="Trebuchet MS"/>
              </a:rPr>
              <a:t>n</a:t>
            </a:r>
            <a:r>
              <a:rPr lang="en-US" sz="2000" spc="-110" dirty="0">
                <a:latin typeface="Trebuchet MS"/>
                <a:cs typeface="Trebuchet MS"/>
              </a:rPr>
              <a:t>y</a:t>
            </a:r>
            <a:r>
              <a:rPr lang="en-US" sz="2000" spc="-65" dirty="0">
                <a:latin typeface="Trebuchet MS"/>
                <a:cs typeface="Trebuchet MS"/>
              </a:rPr>
              <a:t> </a:t>
            </a:r>
            <a:r>
              <a:rPr lang="en-US" sz="2000" spc="-145" dirty="0">
                <a:latin typeface="Trebuchet MS"/>
                <a:cs typeface="Trebuchet MS"/>
              </a:rPr>
              <a:t>pat</a:t>
            </a:r>
            <a:r>
              <a:rPr lang="en-US" sz="2000" spc="-114" dirty="0">
                <a:latin typeface="Trebuchet MS"/>
                <a:cs typeface="Trebuchet MS"/>
              </a:rPr>
              <a:t>ie</a:t>
            </a:r>
            <a:r>
              <a:rPr lang="en-US" sz="2000" spc="-135" dirty="0">
                <a:latin typeface="Trebuchet MS"/>
                <a:cs typeface="Trebuchet MS"/>
              </a:rPr>
              <a:t>n</a:t>
            </a:r>
            <a:r>
              <a:rPr lang="en-US" sz="2000" spc="-85" dirty="0">
                <a:latin typeface="Trebuchet MS"/>
                <a:cs typeface="Trebuchet MS"/>
              </a:rPr>
              <a:t>ts</a:t>
            </a:r>
            <a:r>
              <a:rPr lang="en-US" sz="2000" spc="-90" dirty="0">
                <a:latin typeface="Trebuchet MS"/>
                <a:cs typeface="Trebuchet MS"/>
              </a:rPr>
              <a:t> </a:t>
            </a:r>
            <a:r>
              <a:rPr lang="en-US" sz="2000" spc="-130" dirty="0">
                <a:latin typeface="Trebuchet MS"/>
                <a:cs typeface="Trebuchet MS"/>
              </a:rPr>
              <a:t>and</a:t>
            </a:r>
            <a:r>
              <a:rPr lang="en-US" sz="2000" spc="-65" dirty="0">
                <a:latin typeface="Trebuchet MS"/>
                <a:cs typeface="Trebuchet MS"/>
              </a:rPr>
              <a:t> </a:t>
            </a:r>
            <a:r>
              <a:rPr lang="en-US" sz="2000" spc="-30" dirty="0">
                <a:latin typeface="Trebuchet MS"/>
                <a:cs typeface="Trebuchet MS"/>
              </a:rPr>
              <a:t>ho</a:t>
            </a:r>
            <a:r>
              <a:rPr lang="en-US" sz="2000" spc="-110" dirty="0">
                <a:latin typeface="Trebuchet MS"/>
                <a:cs typeface="Trebuchet MS"/>
              </a:rPr>
              <a:t>sp</a:t>
            </a:r>
            <a:r>
              <a:rPr lang="en-US" sz="2000" spc="-60" dirty="0">
                <a:latin typeface="Trebuchet MS"/>
                <a:cs typeface="Trebuchet MS"/>
              </a:rPr>
              <a:t>i</a:t>
            </a:r>
            <a:r>
              <a:rPr lang="en-US" sz="2000" spc="-160" dirty="0">
                <a:latin typeface="Trebuchet MS"/>
                <a:cs typeface="Trebuchet MS"/>
              </a:rPr>
              <a:t>tal</a:t>
            </a:r>
            <a:r>
              <a:rPr lang="en-US" sz="2000" spc="-60" dirty="0">
                <a:latin typeface="Trebuchet MS"/>
                <a:cs typeface="Trebuchet MS"/>
              </a:rPr>
              <a:t>s)  </a:t>
            </a:r>
            <a:r>
              <a:rPr lang="en-US" sz="2000" spc="-114" dirty="0">
                <a:latin typeface="Trebuchet MS"/>
                <a:cs typeface="Trebuchet MS"/>
              </a:rPr>
              <a:t>wh</a:t>
            </a:r>
            <a:r>
              <a:rPr lang="en-US" sz="2000" spc="-45" dirty="0">
                <a:latin typeface="Trebuchet MS"/>
                <a:cs typeface="Trebuchet MS"/>
              </a:rPr>
              <a:t>i</a:t>
            </a:r>
            <a:r>
              <a:rPr lang="en-US" sz="2000" spc="-105" dirty="0">
                <a:latin typeface="Trebuchet MS"/>
                <a:cs typeface="Trebuchet MS"/>
              </a:rPr>
              <a:t>ch</a:t>
            </a:r>
            <a:r>
              <a:rPr lang="en-US" sz="2000" spc="-75" dirty="0">
                <a:latin typeface="Trebuchet MS"/>
                <a:cs typeface="Trebuchet MS"/>
              </a:rPr>
              <a:t> </a:t>
            </a:r>
            <a:r>
              <a:rPr lang="en-US" sz="2000" spc="-130" dirty="0">
                <a:latin typeface="Trebuchet MS"/>
                <a:cs typeface="Trebuchet MS"/>
              </a:rPr>
              <a:t>lead</a:t>
            </a:r>
            <a:r>
              <a:rPr lang="en-US" sz="2000" spc="-105" dirty="0">
                <a:latin typeface="Trebuchet MS"/>
                <a:cs typeface="Trebuchet MS"/>
              </a:rPr>
              <a:t>s</a:t>
            </a:r>
            <a:r>
              <a:rPr lang="en-US" sz="2000" spc="-55" dirty="0">
                <a:latin typeface="Trebuchet MS"/>
                <a:cs typeface="Trebuchet MS"/>
              </a:rPr>
              <a:t> </a:t>
            </a:r>
            <a:r>
              <a:rPr lang="en-US" sz="2000" spc="-114" dirty="0">
                <a:latin typeface="Trebuchet MS"/>
                <a:cs typeface="Trebuchet MS"/>
              </a:rPr>
              <a:t>the</a:t>
            </a:r>
            <a:r>
              <a:rPr lang="en-US" sz="2000" spc="-65" dirty="0">
                <a:latin typeface="Trebuchet MS"/>
                <a:cs typeface="Trebuchet MS"/>
              </a:rPr>
              <a:t> </a:t>
            </a:r>
            <a:r>
              <a:rPr lang="en-US" sz="2000" spc="-145" dirty="0">
                <a:latin typeface="Trebuchet MS"/>
                <a:cs typeface="Trebuchet MS"/>
              </a:rPr>
              <a:t>h</a:t>
            </a:r>
            <a:r>
              <a:rPr lang="en-US" sz="2000" spc="-75" dirty="0">
                <a:latin typeface="Trebuchet MS"/>
                <a:cs typeface="Trebuchet MS"/>
              </a:rPr>
              <a:t>i</a:t>
            </a:r>
            <a:r>
              <a:rPr lang="en-US" sz="2000" spc="-90" dirty="0">
                <a:latin typeface="Trebuchet MS"/>
                <a:cs typeface="Trebuchet MS"/>
              </a:rPr>
              <a:t>gher </a:t>
            </a:r>
            <a:r>
              <a:rPr lang="en-US" sz="2000" spc="-80" dirty="0">
                <a:latin typeface="Trebuchet MS"/>
                <a:cs typeface="Trebuchet MS"/>
              </a:rPr>
              <a:t>r</a:t>
            </a:r>
            <a:r>
              <a:rPr lang="en-US" sz="2000" spc="-114" dirty="0">
                <a:latin typeface="Trebuchet MS"/>
                <a:cs typeface="Trebuchet MS"/>
              </a:rPr>
              <a:t>a</a:t>
            </a:r>
            <a:r>
              <a:rPr lang="en-US" sz="2000" spc="-130" dirty="0">
                <a:latin typeface="Trebuchet MS"/>
                <a:cs typeface="Trebuchet MS"/>
              </a:rPr>
              <a:t>te</a:t>
            </a:r>
            <a:r>
              <a:rPr lang="en-US" sz="2000" spc="-60" dirty="0">
                <a:latin typeface="Trebuchet MS"/>
                <a:cs typeface="Trebuchet MS"/>
              </a:rPr>
              <a:t> </a:t>
            </a:r>
            <a:r>
              <a:rPr lang="en-US" sz="2000" spc="-105" dirty="0">
                <a:latin typeface="Trebuchet MS"/>
                <a:cs typeface="Trebuchet MS"/>
              </a:rPr>
              <a:t>of</a:t>
            </a:r>
            <a:r>
              <a:rPr lang="en-US" sz="2000" spc="-60" dirty="0">
                <a:latin typeface="Trebuchet MS"/>
                <a:cs typeface="Trebuchet MS"/>
              </a:rPr>
              <a:t> </a:t>
            </a:r>
            <a:r>
              <a:rPr lang="en-US" sz="2000" spc="-160" dirty="0">
                <a:latin typeface="Trebuchet MS"/>
                <a:cs typeface="Trebuchet MS"/>
              </a:rPr>
              <a:t>pat</a:t>
            </a:r>
            <a:r>
              <a:rPr lang="en-US" sz="2000" spc="-90" dirty="0">
                <a:latin typeface="Trebuchet MS"/>
                <a:cs typeface="Trebuchet MS"/>
              </a:rPr>
              <a:t>i</a:t>
            </a:r>
            <a:r>
              <a:rPr lang="en-US" sz="2000" spc="-100" dirty="0">
                <a:latin typeface="Trebuchet MS"/>
                <a:cs typeface="Trebuchet MS"/>
              </a:rPr>
              <a:t>ent  </a:t>
            </a:r>
            <a:r>
              <a:rPr lang="en-US" sz="2000" spc="-114" dirty="0">
                <a:latin typeface="Trebuchet MS"/>
                <a:cs typeface="Trebuchet MS"/>
              </a:rPr>
              <a:t>survival.</a:t>
            </a:r>
            <a:endParaRPr lang="en-US" sz="2000" dirty="0">
              <a:latin typeface="Trebuchet MS"/>
              <a:cs typeface="Trebuchet MS"/>
            </a:endParaRPr>
          </a:p>
          <a:p>
            <a:pPr marL="266700" marR="318770">
              <a:spcBef>
                <a:spcPts val="1010"/>
              </a:spcBef>
              <a:buFont typeface="Arial MT"/>
              <a:buChar char="•"/>
              <a:tabLst>
                <a:tab pos="266065" algn="l"/>
                <a:tab pos="266700" algn="l"/>
              </a:tabLst>
            </a:pPr>
            <a:r>
              <a:rPr lang="en-US" sz="2000" spc="-5" dirty="0">
                <a:latin typeface="Trebuchet MS"/>
                <a:cs typeface="Trebuchet MS"/>
              </a:rPr>
              <a:t>Our website is simple to use, trustworthy, reliable, and secure.</a:t>
            </a:r>
            <a:endParaRPr lang="en-US" sz="2000" dirty="0">
              <a:latin typeface="Trebuchet MS"/>
              <a:cs typeface="Trebuchet MS"/>
            </a:endParaRPr>
          </a:p>
          <a:p>
            <a:pPr marL="266700" marR="193040">
              <a:lnSpc>
                <a:spcPts val="2160"/>
              </a:lnSpc>
              <a:spcBef>
                <a:spcPts val="1030"/>
              </a:spcBef>
              <a:buFont typeface="Arial MT"/>
              <a:buChar char="•"/>
              <a:tabLst>
                <a:tab pos="266065" algn="l"/>
                <a:tab pos="266700" algn="l"/>
              </a:tabLst>
            </a:pPr>
            <a:r>
              <a:rPr lang="en-US" sz="2000" spc="-25" dirty="0">
                <a:latin typeface="Trebuchet MS"/>
                <a:cs typeface="Trebuchet MS"/>
              </a:rPr>
              <a:t>T</a:t>
            </a:r>
            <a:r>
              <a:rPr lang="en-US" sz="2000" spc="-20" dirty="0">
                <a:latin typeface="Trebuchet MS"/>
                <a:cs typeface="Trebuchet MS"/>
              </a:rPr>
              <a:t>h</a:t>
            </a:r>
            <a:r>
              <a:rPr lang="en-US" sz="2000" spc="-135" dirty="0">
                <a:latin typeface="Trebuchet MS"/>
                <a:cs typeface="Trebuchet MS"/>
              </a:rPr>
              <a:t>e</a:t>
            </a:r>
            <a:r>
              <a:rPr lang="en-US" sz="2000" spc="-65" dirty="0">
                <a:latin typeface="Trebuchet MS"/>
                <a:cs typeface="Trebuchet MS"/>
              </a:rPr>
              <a:t> </a:t>
            </a:r>
            <a:r>
              <a:rPr lang="en-US" sz="2000" spc="-85" dirty="0">
                <a:latin typeface="Trebuchet MS"/>
                <a:cs typeface="Trebuchet MS"/>
              </a:rPr>
              <a:t>w</a:t>
            </a:r>
            <a:r>
              <a:rPr lang="en-US" sz="2000" spc="-125" dirty="0">
                <a:latin typeface="Trebuchet MS"/>
                <a:cs typeface="Trebuchet MS"/>
              </a:rPr>
              <a:t>eb</a:t>
            </a:r>
            <a:r>
              <a:rPr lang="en-US" sz="2000" spc="-100" dirty="0">
                <a:latin typeface="Trebuchet MS"/>
                <a:cs typeface="Trebuchet MS"/>
              </a:rPr>
              <a:t>sit</a:t>
            </a:r>
            <a:r>
              <a:rPr lang="en-US" sz="2000" spc="-135" dirty="0">
                <a:latin typeface="Trebuchet MS"/>
                <a:cs typeface="Trebuchet MS"/>
              </a:rPr>
              <a:t>e</a:t>
            </a:r>
            <a:r>
              <a:rPr lang="en-US" sz="2000" spc="-65" dirty="0">
                <a:latin typeface="Trebuchet MS"/>
                <a:cs typeface="Trebuchet MS"/>
              </a:rPr>
              <a:t> </a:t>
            </a:r>
            <a:r>
              <a:rPr lang="en-US" sz="2000" spc="-130" dirty="0">
                <a:latin typeface="Trebuchet MS"/>
                <a:cs typeface="Trebuchet MS"/>
              </a:rPr>
              <a:t>shall</a:t>
            </a:r>
            <a:r>
              <a:rPr lang="en-US" sz="2000" spc="-70" dirty="0">
                <a:latin typeface="Trebuchet MS"/>
                <a:cs typeface="Trebuchet MS"/>
              </a:rPr>
              <a:t> </a:t>
            </a:r>
            <a:r>
              <a:rPr lang="en-US" sz="2000" spc="-125" dirty="0">
                <a:latin typeface="Trebuchet MS"/>
                <a:cs typeface="Trebuchet MS"/>
              </a:rPr>
              <a:t>be</a:t>
            </a:r>
            <a:r>
              <a:rPr lang="en-US" sz="2000" spc="-45" dirty="0">
                <a:latin typeface="Trebuchet MS"/>
                <a:cs typeface="Trebuchet MS"/>
              </a:rPr>
              <a:t> </a:t>
            </a:r>
            <a:r>
              <a:rPr lang="en-US" sz="2000" spc="-210" dirty="0">
                <a:latin typeface="Trebuchet MS"/>
                <a:cs typeface="Trebuchet MS"/>
              </a:rPr>
              <a:t>a</a:t>
            </a:r>
            <a:r>
              <a:rPr lang="en-US" sz="2000" spc="-175" dirty="0">
                <a:latin typeface="Trebuchet MS"/>
                <a:cs typeface="Trebuchet MS"/>
              </a:rPr>
              <a:t>b</a:t>
            </a:r>
            <a:r>
              <a:rPr lang="en-US" sz="2000" spc="-85" dirty="0">
                <a:latin typeface="Trebuchet MS"/>
                <a:cs typeface="Trebuchet MS"/>
              </a:rPr>
              <a:t>l</a:t>
            </a:r>
            <a:r>
              <a:rPr lang="en-US" sz="2000" spc="-135" dirty="0">
                <a:latin typeface="Trebuchet MS"/>
                <a:cs typeface="Trebuchet MS"/>
              </a:rPr>
              <a:t>e</a:t>
            </a:r>
            <a:r>
              <a:rPr lang="en-US" sz="2000" spc="-75" dirty="0">
                <a:latin typeface="Trebuchet MS"/>
                <a:cs typeface="Trebuchet MS"/>
              </a:rPr>
              <a:t> </a:t>
            </a:r>
            <a:r>
              <a:rPr lang="en-US" sz="2000" spc="-50" dirty="0">
                <a:latin typeface="Trebuchet MS"/>
                <a:cs typeface="Trebuchet MS"/>
              </a:rPr>
              <a:t>to</a:t>
            </a:r>
            <a:r>
              <a:rPr lang="en-US" sz="2000" spc="-60" dirty="0">
                <a:latin typeface="Trebuchet MS"/>
                <a:cs typeface="Trebuchet MS"/>
              </a:rPr>
              <a:t> </a:t>
            </a:r>
            <a:r>
              <a:rPr lang="en-US" sz="2000" spc="-30" dirty="0">
                <a:latin typeface="Trebuchet MS"/>
                <a:cs typeface="Trebuchet MS"/>
              </a:rPr>
              <a:t>no</a:t>
            </a:r>
            <a:r>
              <a:rPr lang="en-US" sz="2000" spc="-150" dirty="0">
                <a:latin typeface="Trebuchet MS"/>
                <a:cs typeface="Trebuchet MS"/>
              </a:rPr>
              <a:t>t</a:t>
            </a:r>
            <a:r>
              <a:rPr lang="en-US" sz="2000" spc="-105" dirty="0">
                <a:latin typeface="Trebuchet MS"/>
                <a:cs typeface="Trebuchet MS"/>
              </a:rPr>
              <a:t>i</a:t>
            </a:r>
            <a:r>
              <a:rPr lang="en-US" sz="2000" spc="-175" dirty="0">
                <a:latin typeface="Trebuchet MS"/>
                <a:cs typeface="Trebuchet MS"/>
              </a:rPr>
              <a:t>fy</a:t>
            </a:r>
            <a:r>
              <a:rPr lang="en-US" sz="2000" spc="-90" dirty="0">
                <a:latin typeface="Trebuchet MS"/>
                <a:cs typeface="Trebuchet MS"/>
              </a:rPr>
              <a:t> </a:t>
            </a:r>
            <a:r>
              <a:rPr lang="en-US" sz="2000" spc="-95" dirty="0">
                <a:latin typeface="Trebuchet MS"/>
                <a:cs typeface="Trebuchet MS"/>
              </a:rPr>
              <a:t>t</a:t>
            </a:r>
            <a:r>
              <a:rPr lang="en-US" sz="2000" spc="-125" dirty="0">
                <a:latin typeface="Trebuchet MS"/>
                <a:cs typeface="Trebuchet MS"/>
              </a:rPr>
              <a:t>h</a:t>
            </a:r>
            <a:r>
              <a:rPr lang="en-US" sz="2000" spc="-95" dirty="0">
                <a:latin typeface="Trebuchet MS"/>
                <a:cs typeface="Trebuchet MS"/>
              </a:rPr>
              <a:t>e  </a:t>
            </a:r>
            <a:r>
              <a:rPr lang="en-US" sz="2000" spc="-60" dirty="0">
                <a:latin typeface="Trebuchet MS"/>
                <a:cs typeface="Trebuchet MS"/>
              </a:rPr>
              <a:t>users</a:t>
            </a:r>
            <a:r>
              <a:rPr lang="en-US" sz="2000" spc="-55" dirty="0">
                <a:latin typeface="Trebuchet MS"/>
                <a:cs typeface="Trebuchet MS"/>
              </a:rPr>
              <a:t> </a:t>
            </a:r>
            <a:r>
              <a:rPr lang="en-US" sz="2000" spc="-85" dirty="0">
                <a:latin typeface="Trebuchet MS"/>
                <a:cs typeface="Trebuchet MS"/>
              </a:rPr>
              <a:t>w</a:t>
            </a:r>
            <a:r>
              <a:rPr lang="en-US" sz="2000" spc="-55" dirty="0">
                <a:latin typeface="Trebuchet MS"/>
                <a:cs typeface="Trebuchet MS"/>
              </a:rPr>
              <a:t>h</a:t>
            </a:r>
            <a:r>
              <a:rPr lang="en-US" sz="2000" spc="-114" dirty="0">
                <a:latin typeface="Trebuchet MS"/>
                <a:cs typeface="Trebuchet MS"/>
              </a:rPr>
              <a:t>en</a:t>
            </a:r>
            <a:r>
              <a:rPr lang="en-US" sz="2000" spc="-60" dirty="0">
                <a:latin typeface="Trebuchet MS"/>
                <a:cs typeface="Trebuchet MS"/>
              </a:rPr>
              <a:t> </a:t>
            </a:r>
            <a:r>
              <a:rPr lang="en-US" sz="2000" spc="-95" dirty="0">
                <a:latin typeface="Trebuchet MS"/>
                <a:cs typeface="Trebuchet MS"/>
              </a:rPr>
              <a:t>t</a:t>
            </a:r>
            <a:r>
              <a:rPr lang="en-US" sz="2000" spc="-125" dirty="0">
                <a:latin typeface="Trebuchet MS"/>
                <a:cs typeface="Trebuchet MS"/>
              </a:rPr>
              <a:t>h</a:t>
            </a:r>
            <a:r>
              <a:rPr lang="en-US" sz="2000" spc="-135" dirty="0">
                <a:latin typeface="Trebuchet MS"/>
                <a:cs typeface="Trebuchet MS"/>
              </a:rPr>
              <a:t>e</a:t>
            </a:r>
            <a:r>
              <a:rPr lang="en-US" sz="2000" spc="-75" dirty="0">
                <a:latin typeface="Trebuchet MS"/>
                <a:cs typeface="Trebuchet MS"/>
              </a:rPr>
              <a:t> </a:t>
            </a:r>
            <a:r>
              <a:rPr lang="en-US" sz="2000" spc="-114" dirty="0">
                <a:latin typeface="Trebuchet MS"/>
                <a:cs typeface="Trebuchet MS"/>
              </a:rPr>
              <a:t>i</a:t>
            </a:r>
            <a:r>
              <a:rPr lang="en-US" sz="2000" spc="-145" dirty="0">
                <a:latin typeface="Trebuchet MS"/>
                <a:cs typeface="Trebuchet MS"/>
              </a:rPr>
              <a:t>t</a:t>
            </a:r>
            <a:r>
              <a:rPr lang="en-US" sz="2000" spc="-125" dirty="0">
                <a:latin typeface="Trebuchet MS"/>
                <a:cs typeface="Trebuchet MS"/>
              </a:rPr>
              <a:t>em</a:t>
            </a:r>
            <a:r>
              <a:rPr lang="en-US" sz="2000" spc="-70" dirty="0">
                <a:latin typeface="Trebuchet MS"/>
                <a:cs typeface="Trebuchet MS"/>
              </a:rPr>
              <a:t> </a:t>
            </a:r>
            <a:r>
              <a:rPr lang="en-US" sz="2000" spc="-75" dirty="0">
                <a:latin typeface="Trebuchet MS"/>
                <a:cs typeface="Trebuchet MS"/>
              </a:rPr>
              <a:t>i</a:t>
            </a:r>
            <a:r>
              <a:rPr lang="en-US" sz="2000" spc="-100" dirty="0">
                <a:latin typeface="Trebuchet MS"/>
                <a:cs typeface="Trebuchet MS"/>
              </a:rPr>
              <a:t>s</a:t>
            </a:r>
            <a:r>
              <a:rPr lang="en-US" sz="2000" spc="-50" dirty="0">
                <a:latin typeface="Trebuchet MS"/>
                <a:cs typeface="Trebuchet MS"/>
              </a:rPr>
              <a:t> </a:t>
            </a:r>
            <a:r>
              <a:rPr lang="en-US" sz="2000" spc="-85" dirty="0">
                <a:latin typeface="Trebuchet MS"/>
                <a:cs typeface="Trebuchet MS"/>
              </a:rPr>
              <a:t>i</a:t>
            </a:r>
            <a:r>
              <a:rPr lang="en-US" sz="2000" spc="-130" dirty="0">
                <a:latin typeface="Trebuchet MS"/>
                <a:cs typeface="Trebuchet MS"/>
              </a:rPr>
              <a:t>n</a:t>
            </a:r>
            <a:r>
              <a:rPr lang="en-US" sz="2000" spc="-90" dirty="0">
                <a:latin typeface="Trebuchet MS"/>
                <a:cs typeface="Trebuchet MS"/>
              </a:rPr>
              <a:t>-</a:t>
            </a:r>
            <a:r>
              <a:rPr lang="en-US" sz="2000" spc="-100" dirty="0">
                <a:latin typeface="Trebuchet MS"/>
                <a:cs typeface="Trebuchet MS"/>
              </a:rPr>
              <a:t>stock.</a:t>
            </a:r>
            <a:endParaRPr lang="en-US" sz="2000" dirty="0">
              <a:latin typeface="Trebuchet MS"/>
              <a:cs typeface="Trebuchet MS"/>
            </a:endParaRPr>
          </a:p>
          <a:p>
            <a:pPr marL="266700" marR="30480">
              <a:lnSpc>
                <a:spcPts val="2160"/>
              </a:lnSpc>
              <a:spcBef>
                <a:spcPts val="994"/>
              </a:spcBef>
              <a:buFont typeface="Arial MT"/>
              <a:buChar char="•"/>
              <a:tabLst>
                <a:tab pos="266065" algn="l"/>
                <a:tab pos="266700" algn="l"/>
              </a:tabLst>
            </a:pPr>
            <a:r>
              <a:rPr lang="en-US" sz="2000" spc="30" dirty="0">
                <a:latin typeface="Trebuchet MS"/>
                <a:cs typeface="Trebuchet MS"/>
              </a:rPr>
              <a:t>An</a:t>
            </a:r>
            <a:r>
              <a:rPr lang="en-US" sz="2000" spc="-50" dirty="0">
                <a:latin typeface="Trebuchet MS"/>
                <a:cs typeface="Trebuchet MS"/>
              </a:rPr>
              <a:t> </a:t>
            </a:r>
            <a:r>
              <a:rPr lang="en-US" sz="2000" spc="-140" dirty="0">
                <a:latin typeface="Trebuchet MS"/>
                <a:cs typeface="Trebuchet MS"/>
              </a:rPr>
              <a:t>all-time</a:t>
            </a:r>
            <a:r>
              <a:rPr lang="en-US" sz="2000" spc="-85" dirty="0">
                <a:latin typeface="Trebuchet MS"/>
                <a:cs typeface="Trebuchet MS"/>
              </a:rPr>
              <a:t> </a:t>
            </a:r>
            <a:r>
              <a:rPr lang="en-US" sz="2000" spc="-165" dirty="0">
                <a:latin typeface="Trebuchet MS"/>
                <a:cs typeface="Trebuchet MS"/>
              </a:rPr>
              <a:t>available</a:t>
            </a:r>
            <a:r>
              <a:rPr lang="en-US" sz="2000" spc="-75" dirty="0">
                <a:latin typeface="Trebuchet MS"/>
                <a:cs typeface="Trebuchet MS"/>
              </a:rPr>
              <a:t> </a:t>
            </a:r>
            <a:r>
              <a:rPr lang="en-US" sz="2000" spc="-135" dirty="0">
                <a:latin typeface="Trebuchet MS"/>
                <a:cs typeface="Trebuchet MS"/>
              </a:rPr>
              <a:t>connectivity, </a:t>
            </a:r>
            <a:r>
              <a:rPr lang="en-US" sz="2000" spc="-130" dirty="0">
                <a:latin typeface="Trebuchet MS"/>
                <a:cs typeface="Trebuchet MS"/>
              </a:rPr>
              <a:t> </a:t>
            </a:r>
            <a:r>
              <a:rPr lang="en-US" sz="2000" spc="-95" dirty="0">
                <a:latin typeface="Trebuchet MS"/>
                <a:cs typeface="Trebuchet MS"/>
              </a:rPr>
              <a:t>t</a:t>
            </a:r>
            <a:r>
              <a:rPr lang="en-US" sz="2000" spc="-125" dirty="0">
                <a:latin typeface="Trebuchet MS"/>
                <a:cs typeface="Trebuchet MS"/>
              </a:rPr>
              <a:t>h</a:t>
            </a:r>
            <a:r>
              <a:rPr lang="en-US" sz="2000" spc="-70" dirty="0">
                <a:latin typeface="Trebuchet MS"/>
                <a:cs typeface="Trebuchet MS"/>
              </a:rPr>
              <a:t>e</a:t>
            </a:r>
            <a:r>
              <a:rPr lang="en-US" sz="2000" spc="-90" dirty="0">
                <a:latin typeface="Trebuchet MS"/>
                <a:cs typeface="Trebuchet MS"/>
              </a:rPr>
              <a:t>r</a:t>
            </a:r>
            <a:r>
              <a:rPr lang="en-US" sz="2000" spc="-220" dirty="0">
                <a:latin typeface="Trebuchet MS"/>
                <a:cs typeface="Trebuchet MS"/>
              </a:rPr>
              <a:t>e</a:t>
            </a:r>
            <a:r>
              <a:rPr lang="en-US" sz="2000" spc="-170" dirty="0">
                <a:latin typeface="Trebuchet MS"/>
                <a:cs typeface="Trebuchet MS"/>
              </a:rPr>
              <a:t>f</a:t>
            </a:r>
            <a:r>
              <a:rPr lang="en-US" sz="2000" spc="25" dirty="0">
                <a:latin typeface="Trebuchet MS"/>
                <a:cs typeface="Trebuchet MS"/>
              </a:rPr>
              <a:t>o</a:t>
            </a:r>
            <a:r>
              <a:rPr lang="en-US" sz="2000" spc="-20" dirty="0">
                <a:latin typeface="Trebuchet MS"/>
                <a:cs typeface="Trebuchet MS"/>
              </a:rPr>
              <a:t>r</a:t>
            </a:r>
            <a:r>
              <a:rPr lang="en-US" sz="2000" spc="-105" dirty="0">
                <a:latin typeface="Trebuchet MS"/>
                <a:cs typeface="Trebuchet MS"/>
              </a:rPr>
              <a:t>e</a:t>
            </a:r>
            <a:r>
              <a:rPr lang="en-US" sz="2000" spc="-295" dirty="0">
                <a:latin typeface="Trebuchet MS"/>
                <a:cs typeface="Trebuchet MS"/>
              </a:rPr>
              <a:t>,</a:t>
            </a:r>
            <a:r>
              <a:rPr lang="en-US" sz="2000" spc="-290" dirty="0">
                <a:latin typeface="Trebuchet MS"/>
                <a:cs typeface="Trebuchet MS"/>
              </a:rPr>
              <a:t> </a:t>
            </a:r>
            <a:r>
              <a:rPr lang="en-US" sz="2000" spc="-95" dirty="0">
                <a:latin typeface="Trebuchet MS"/>
                <a:cs typeface="Trebuchet MS"/>
              </a:rPr>
              <a:t>t</a:t>
            </a:r>
            <a:r>
              <a:rPr lang="en-US" sz="2000" spc="-125" dirty="0">
                <a:latin typeface="Trebuchet MS"/>
                <a:cs typeface="Trebuchet MS"/>
              </a:rPr>
              <a:t>h</a:t>
            </a:r>
            <a:r>
              <a:rPr lang="en-US" sz="2000" spc="-135" dirty="0">
                <a:latin typeface="Trebuchet MS"/>
                <a:cs typeface="Trebuchet MS"/>
              </a:rPr>
              <a:t>e</a:t>
            </a:r>
            <a:r>
              <a:rPr lang="en-US" sz="2000" spc="-65" dirty="0">
                <a:latin typeface="Trebuchet MS"/>
                <a:cs typeface="Trebuchet MS"/>
              </a:rPr>
              <a:t> </a:t>
            </a:r>
            <a:r>
              <a:rPr lang="en-US" sz="2000" spc="-85" dirty="0">
                <a:latin typeface="Trebuchet MS"/>
                <a:cs typeface="Trebuchet MS"/>
              </a:rPr>
              <a:t>w</a:t>
            </a:r>
            <a:r>
              <a:rPr lang="en-US" sz="2000" spc="-125" dirty="0">
                <a:latin typeface="Trebuchet MS"/>
                <a:cs typeface="Trebuchet MS"/>
              </a:rPr>
              <a:t>eb</a:t>
            </a:r>
            <a:r>
              <a:rPr lang="en-US" sz="2000" spc="-100" dirty="0">
                <a:latin typeface="Trebuchet MS"/>
                <a:cs typeface="Trebuchet MS"/>
              </a:rPr>
              <a:t>sit</a:t>
            </a:r>
            <a:r>
              <a:rPr lang="en-US" sz="2000" spc="-135" dirty="0">
                <a:latin typeface="Trebuchet MS"/>
                <a:cs typeface="Trebuchet MS"/>
              </a:rPr>
              <a:t>e</a:t>
            </a:r>
            <a:r>
              <a:rPr lang="en-US" sz="2000" spc="-75" dirty="0">
                <a:latin typeface="Trebuchet MS"/>
                <a:cs typeface="Trebuchet MS"/>
              </a:rPr>
              <a:t> </a:t>
            </a:r>
            <a:r>
              <a:rPr lang="en-US" sz="2000" spc="-135" dirty="0">
                <a:latin typeface="Trebuchet MS"/>
                <a:cs typeface="Trebuchet MS"/>
              </a:rPr>
              <a:t>can</a:t>
            </a:r>
            <a:r>
              <a:rPr lang="en-US" sz="2000" spc="-65" dirty="0">
                <a:latin typeface="Trebuchet MS"/>
                <a:cs typeface="Trebuchet MS"/>
              </a:rPr>
              <a:t> </a:t>
            </a:r>
            <a:r>
              <a:rPr lang="en-US" sz="2000" spc="-125" dirty="0">
                <a:latin typeface="Trebuchet MS"/>
                <a:cs typeface="Trebuchet MS"/>
              </a:rPr>
              <a:t>be</a:t>
            </a:r>
            <a:r>
              <a:rPr lang="en-US" sz="2000" spc="-45" dirty="0">
                <a:latin typeface="Trebuchet MS"/>
                <a:cs typeface="Trebuchet MS"/>
              </a:rPr>
              <a:t> </a:t>
            </a:r>
            <a:r>
              <a:rPr lang="en-US" sz="2000" spc="-270" dirty="0">
                <a:latin typeface="Trebuchet MS"/>
                <a:cs typeface="Trebuchet MS"/>
              </a:rPr>
              <a:t>f</a:t>
            </a:r>
            <a:r>
              <a:rPr lang="en-US" sz="2000" spc="-30" dirty="0">
                <a:latin typeface="Trebuchet MS"/>
                <a:cs typeface="Trebuchet MS"/>
              </a:rPr>
              <a:t>ou</a:t>
            </a:r>
            <a:r>
              <a:rPr lang="en-US" sz="2000" spc="-95" dirty="0">
                <a:latin typeface="Trebuchet MS"/>
                <a:cs typeface="Trebuchet MS"/>
              </a:rPr>
              <a:t>nd</a:t>
            </a:r>
            <a:r>
              <a:rPr lang="en-US" sz="2000" spc="-75" dirty="0">
                <a:latin typeface="Trebuchet MS"/>
                <a:cs typeface="Trebuchet MS"/>
              </a:rPr>
              <a:t> </a:t>
            </a:r>
            <a:r>
              <a:rPr lang="en-US" sz="2000" spc="-105" dirty="0">
                <a:latin typeface="Trebuchet MS"/>
                <a:cs typeface="Trebuchet MS"/>
              </a:rPr>
              <a:t>and  </a:t>
            </a:r>
            <a:r>
              <a:rPr lang="en-US" sz="2000" spc="-90" dirty="0">
                <a:latin typeface="Trebuchet MS"/>
                <a:cs typeface="Trebuchet MS"/>
              </a:rPr>
              <a:t>used</a:t>
            </a:r>
            <a:r>
              <a:rPr lang="en-US" sz="2000" spc="-50" dirty="0">
                <a:latin typeface="Trebuchet MS"/>
                <a:cs typeface="Trebuchet MS"/>
              </a:rPr>
              <a:t> </a:t>
            </a:r>
            <a:r>
              <a:rPr lang="en-US" sz="2000" spc="-210" dirty="0">
                <a:latin typeface="Trebuchet MS"/>
                <a:cs typeface="Trebuchet MS"/>
              </a:rPr>
              <a:t>a</a:t>
            </a:r>
            <a:r>
              <a:rPr lang="en-US" sz="2000" spc="-130" dirty="0">
                <a:latin typeface="Trebuchet MS"/>
                <a:cs typeface="Trebuchet MS"/>
              </a:rPr>
              <a:t>t</a:t>
            </a:r>
            <a:r>
              <a:rPr lang="en-US" sz="2000" spc="-60" dirty="0">
                <a:latin typeface="Trebuchet MS"/>
                <a:cs typeface="Trebuchet MS"/>
              </a:rPr>
              <a:t> </a:t>
            </a:r>
            <a:r>
              <a:rPr lang="en-US" sz="2000" spc="-145" dirty="0">
                <a:latin typeface="Trebuchet MS"/>
                <a:cs typeface="Trebuchet MS"/>
              </a:rPr>
              <a:t>a</a:t>
            </a:r>
            <a:r>
              <a:rPr lang="en-US" sz="2000" spc="-185" dirty="0">
                <a:latin typeface="Trebuchet MS"/>
                <a:cs typeface="Trebuchet MS"/>
              </a:rPr>
              <a:t>n</a:t>
            </a:r>
            <a:r>
              <a:rPr lang="en-US" sz="2000" spc="-110" dirty="0">
                <a:latin typeface="Trebuchet MS"/>
                <a:cs typeface="Trebuchet MS"/>
              </a:rPr>
              <a:t>y</a:t>
            </a:r>
            <a:r>
              <a:rPr lang="en-US" sz="2000" spc="-65" dirty="0">
                <a:latin typeface="Trebuchet MS"/>
                <a:cs typeface="Trebuchet MS"/>
              </a:rPr>
              <a:t> </a:t>
            </a:r>
            <a:r>
              <a:rPr lang="en-US" sz="2000" spc="-150" dirty="0">
                <a:latin typeface="Trebuchet MS"/>
                <a:cs typeface="Trebuchet MS"/>
              </a:rPr>
              <a:t>t</a:t>
            </a:r>
            <a:r>
              <a:rPr lang="en-US" sz="2000" spc="-105" dirty="0">
                <a:latin typeface="Trebuchet MS"/>
                <a:cs typeface="Trebuchet MS"/>
              </a:rPr>
              <a:t>i</a:t>
            </a:r>
            <a:r>
              <a:rPr lang="en-US" sz="2000" spc="-150" dirty="0">
                <a:latin typeface="Trebuchet MS"/>
                <a:cs typeface="Trebuchet MS"/>
              </a:rPr>
              <a:t>m</a:t>
            </a:r>
            <a:r>
              <a:rPr lang="en-US" sz="2000" spc="-60" dirty="0">
                <a:latin typeface="Trebuchet MS"/>
                <a:cs typeface="Trebuchet MS"/>
              </a:rPr>
              <a:t>e</a:t>
            </a:r>
            <a:r>
              <a:rPr lang="en-US" sz="2000" spc="-295" dirty="0">
                <a:latin typeface="Trebuchet MS"/>
                <a:cs typeface="Trebuchet MS"/>
              </a:rPr>
              <a:t>.</a:t>
            </a:r>
            <a:endParaRPr lang="en-US" sz="2000" dirty="0">
              <a:latin typeface="Trebuchet MS"/>
              <a:cs typeface="Trebuchet MS"/>
            </a:endParaRPr>
          </a:p>
        </p:txBody>
      </p:sp>
      <p:pic>
        <p:nvPicPr>
          <p:cNvPr id="8" name="Picture 7" descr="A picture containing logo&#10;&#10;Description automatically generated">
            <a:extLst>
              <a:ext uri="{FF2B5EF4-FFF2-40B4-BE49-F238E27FC236}">
                <a16:creationId xmlns:a16="http://schemas.microsoft.com/office/drawing/2014/main" id="{3791217C-6C6D-E941-B5B9-0412B12A67B3}"/>
              </a:ext>
            </a:extLst>
          </p:cNvPr>
          <p:cNvPicPr>
            <a:picLocks noChangeAspect="1"/>
          </p:cNvPicPr>
          <p:nvPr/>
        </p:nvPicPr>
        <p:blipFill>
          <a:blip r:embed="rId2">
            <a:alphaModFix amt="20000"/>
          </a:blip>
          <a:stretch>
            <a:fillRect/>
          </a:stretch>
        </p:blipFill>
        <p:spPr>
          <a:xfrm>
            <a:off x="0" y="0"/>
            <a:ext cx="12192000" cy="6991900"/>
          </a:xfrm>
          <a:prstGeom prst="rect">
            <a:avLst/>
          </a:prstGeom>
        </p:spPr>
      </p:pic>
    </p:spTree>
    <p:extLst>
      <p:ext uri="{BB962C8B-B14F-4D97-AF65-F5344CB8AC3E}">
        <p14:creationId xmlns:p14="http://schemas.microsoft.com/office/powerpoint/2010/main" val="279789570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F17FE7-6DEF-C449-BB1B-F1CBAF1D3B64}"/>
              </a:ext>
            </a:extLst>
          </p:cNvPr>
          <p:cNvSpPr>
            <a:spLocks noGrp="1"/>
          </p:cNvSpPr>
          <p:nvPr>
            <p:ph type="title"/>
          </p:nvPr>
        </p:nvSpPr>
        <p:spPr>
          <a:xfrm>
            <a:off x="838200" y="365125"/>
            <a:ext cx="10515600" cy="1325563"/>
          </a:xfrm>
        </p:spPr>
        <p:txBody>
          <a:bodyPr>
            <a:normAutofit/>
          </a:bodyPr>
          <a:lstStyle/>
          <a:p>
            <a:r>
              <a:rPr lang="en-US" dirty="0">
                <a:latin typeface="Gill Sans MT" panose="020B0502020104020203" pitchFamily="34" charset="77"/>
              </a:rPr>
              <a:t>Initial prototype             Current status</a:t>
            </a:r>
          </a:p>
        </p:txBody>
      </p:sp>
      <p:sp>
        <p:nvSpPr>
          <p:cNvPr id="5" name="Content Placeholder 4">
            <a:extLst>
              <a:ext uri="{FF2B5EF4-FFF2-40B4-BE49-F238E27FC236}">
                <a16:creationId xmlns:a16="http://schemas.microsoft.com/office/drawing/2014/main" id="{10D45C8E-B863-6547-9BB6-1E05C9D111F9}"/>
              </a:ext>
            </a:extLst>
          </p:cNvPr>
          <p:cNvSpPr>
            <a:spLocks noGrp="1"/>
          </p:cNvSpPr>
          <p:nvPr>
            <p:ph sz="half" idx="1"/>
          </p:nvPr>
        </p:nvSpPr>
        <p:spPr>
          <a:xfrm>
            <a:off x="838200" y="2010833"/>
            <a:ext cx="5096934" cy="4166130"/>
          </a:xfrm>
        </p:spPr>
        <p:txBody>
          <a:bodyPr>
            <a:normAutofit/>
          </a:bodyPr>
          <a:lstStyle/>
          <a:p>
            <a:r>
              <a:rPr lang="en-US" sz="2000" dirty="0">
                <a:latin typeface="Gill Sans MT" panose="020B0502020104020203" pitchFamily="34" charset="0"/>
                <a:cs typeface="Times New Roman" panose="02020603050405020304" pitchFamily="18" charset="0"/>
              </a:rPr>
              <a:t>For people in emergency situations, such as COVID-19, a portable oxygen delivery system prototype model is planned to be developed in this project.</a:t>
            </a:r>
          </a:p>
        </p:txBody>
      </p:sp>
      <p:sp>
        <p:nvSpPr>
          <p:cNvPr id="6" name="Content Placeholder 5">
            <a:extLst>
              <a:ext uri="{FF2B5EF4-FFF2-40B4-BE49-F238E27FC236}">
                <a16:creationId xmlns:a16="http://schemas.microsoft.com/office/drawing/2014/main" id="{042F03A2-FB9D-424B-B69A-99589A6BE612}"/>
              </a:ext>
            </a:extLst>
          </p:cNvPr>
          <p:cNvSpPr>
            <a:spLocks noGrp="1"/>
          </p:cNvSpPr>
          <p:nvPr>
            <p:ph sz="half" idx="2"/>
          </p:nvPr>
        </p:nvSpPr>
        <p:spPr>
          <a:xfrm>
            <a:off x="6256866" y="2010833"/>
            <a:ext cx="5096933" cy="4166130"/>
          </a:xfrm>
        </p:spPr>
        <p:txBody>
          <a:bodyPr>
            <a:normAutofit/>
          </a:bodyPr>
          <a:lstStyle/>
          <a:p>
            <a:pPr marL="266700" marR="184785">
              <a:spcBef>
                <a:spcPts val="340"/>
              </a:spcBef>
              <a:buFont typeface="Arial MT"/>
              <a:buChar char="•"/>
              <a:tabLst>
                <a:tab pos="266065" algn="l"/>
                <a:tab pos="266700" algn="l"/>
              </a:tabLst>
            </a:pPr>
            <a:r>
              <a:rPr lang="en-US" sz="2000" spc="-25" dirty="0">
                <a:latin typeface="Trebuchet MS"/>
                <a:cs typeface="Trebuchet MS"/>
              </a:rPr>
              <a:t>Our website helps and improves patients' quality of life and access to healthcare services by delivering oxygen tanks.</a:t>
            </a:r>
          </a:p>
          <a:p>
            <a:pPr marL="266700" marR="184785">
              <a:spcBef>
                <a:spcPts val="340"/>
              </a:spcBef>
              <a:buFont typeface="Arial MT"/>
              <a:buChar char="•"/>
              <a:tabLst>
                <a:tab pos="266065" algn="l"/>
                <a:tab pos="266700" algn="l"/>
              </a:tabLst>
            </a:pPr>
            <a:r>
              <a:rPr lang="en-US" sz="2000" dirty="0">
                <a:latin typeface="Trebuchet MS"/>
                <a:cs typeface="Trebuchet MS"/>
              </a:rPr>
              <a:t>Live chat and online feedback are always available to continuously adapt the website to the needs of users.</a:t>
            </a:r>
          </a:p>
        </p:txBody>
      </p:sp>
      <p:pic>
        <p:nvPicPr>
          <p:cNvPr id="7" name="Picture 6" descr="A picture containing logo&#10;&#10;Description automatically generated">
            <a:extLst>
              <a:ext uri="{FF2B5EF4-FFF2-40B4-BE49-F238E27FC236}">
                <a16:creationId xmlns:a16="http://schemas.microsoft.com/office/drawing/2014/main" id="{7409E6B4-9170-487F-8CF2-DE2A04A2A559}"/>
              </a:ext>
            </a:extLst>
          </p:cNvPr>
          <p:cNvPicPr>
            <a:picLocks noChangeAspect="1"/>
          </p:cNvPicPr>
          <p:nvPr/>
        </p:nvPicPr>
        <p:blipFill>
          <a:blip r:embed="rId4">
            <a:alphaModFix amt="20000"/>
          </a:blip>
          <a:stretch>
            <a:fillRect/>
          </a:stretch>
        </p:blipFill>
        <p:spPr>
          <a:xfrm>
            <a:off x="0" y="0"/>
            <a:ext cx="12192000" cy="6858000"/>
          </a:xfrm>
          <a:prstGeom prst="ellipse">
            <a:avLst/>
          </a:prstGeom>
          <a:noFill/>
          <a:ln>
            <a:noFill/>
          </a:ln>
          <a:effectLst>
            <a:softEdge rad="112500"/>
          </a:effectLst>
        </p:spPr>
      </p:pic>
      <p:pic>
        <p:nvPicPr>
          <p:cNvPr id="3" name="WhatsApp Video 2022-11-29 at 3.04.41 PM (1)">
            <a:hlinkClick r:id="" action="ppaction://media"/>
            <a:extLst>
              <a:ext uri="{FF2B5EF4-FFF2-40B4-BE49-F238E27FC236}">
                <a16:creationId xmlns:a16="http://schemas.microsoft.com/office/drawing/2014/main" id="{AE639B57-28A3-4658-8FC8-8A88812736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254" y="3429000"/>
            <a:ext cx="6206837" cy="3318164"/>
          </a:xfrm>
          <a:prstGeom prst="rect">
            <a:avLst/>
          </a:prstGeom>
        </p:spPr>
      </p:pic>
    </p:spTree>
    <p:extLst>
      <p:ext uri="{BB962C8B-B14F-4D97-AF65-F5344CB8AC3E}">
        <p14:creationId xmlns:p14="http://schemas.microsoft.com/office/powerpoint/2010/main" val="27923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DFD990-B887-4168-B6C7-CC2F47D65999}"/>
              </a:ext>
            </a:extLst>
          </p:cNvPr>
          <p:cNvGraphicFramePr>
            <a:graphicFrameLocks noGrp="1"/>
          </p:cNvGraphicFramePr>
          <p:nvPr>
            <p:extLst>
              <p:ext uri="{D42A27DB-BD31-4B8C-83A1-F6EECF244321}">
                <p14:modId xmlns:p14="http://schemas.microsoft.com/office/powerpoint/2010/main" val="4272853634"/>
              </p:ext>
            </p:extLst>
          </p:nvPr>
        </p:nvGraphicFramePr>
        <p:xfrm>
          <a:off x="2032000" y="719666"/>
          <a:ext cx="8128000" cy="2103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19696197"/>
                    </a:ext>
                  </a:extLst>
                </a:gridCol>
                <a:gridCol w="4064000">
                  <a:extLst>
                    <a:ext uri="{9D8B030D-6E8A-4147-A177-3AD203B41FA5}">
                      <a16:colId xmlns:a16="http://schemas.microsoft.com/office/drawing/2014/main" val="284434989"/>
                    </a:ext>
                  </a:extLst>
                </a:gridCol>
              </a:tblGrid>
              <a:tr h="321343">
                <a:tc>
                  <a:txBody>
                    <a:bodyPr/>
                    <a:lstStyle/>
                    <a:p>
                      <a:r>
                        <a:rPr lang="en-US" dirty="0"/>
                        <a:t>Key Partners</a:t>
                      </a:r>
                    </a:p>
                  </a:txBody>
                  <a:tcPr/>
                </a:tc>
                <a:tc>
                  <a:txBody>
                    <a:bodyPr/>
                    <a:lstStyle/>
                    <a:p>
                      <a:r>
                        <a:rPr lang="en-US" dirty="0"/>
                        <a:t>Value Proposition</a:t>
                      </a:r>
                    </a:p>
                  </a:txBody>
                  <a:tcPr/>
                </a:tc>
                <a:extLst>
                  <a:ext uri="{0D108BD9-81ED-4DB2-BD59-A6C34878D82A}">
                    <a16:rowId xmlns:a16="http://schemas.microsoft.com/office/drawing/2014/main" val="3723957788"/>
                  </a:ext>
                </a:extLst>
              </a:tr>
              <a:tr h="1018801">
                <a:tc>
                  <a:txBody>
                    <a:bodyPr/>
                    <a:lstStyle/>
                    <a:p>
                      <a:pPr marL="285750" indent="-285750">
                        <a:buFont typeface="Arial" panose="020B0604020202020204" pitchFamily="34" charset="0"/>
                        <a:buChar char="•"/>
                      </a:pPr>
                      <a:r>
                        <a:rPr lang="en-US" dirty="0"/>
                        <a:t>All local medical centers.</a:t>
                      </a:r>
                    </a:p>
                    <a:p>
                      <a:pPr marL="285750" indent="-285750">
                        <a:buFont typeface="Arial" panose="020B0604020202020204" pitchFamily="34" charset="0"/>
                        <a:buChar char="•"/>
                      </a:pPr>
                      <a:r>
                        <a:rPr lang="en-US" dirty="0"/>
                        <a:t>Health care investors.</a:t>
                      </a:r>
                    </a:p>
                    <a:p>
                      <a:pPr marL="285750" indent="-285750">
                        <a:buFont typeface="Arial" panose="020B0604020202020204" pitchFamily="34" charset="0"/>
                        <a:buChar char="•"/>
                      </a:pPr>
                      <a:r>
                        <a:rPr lang="en-US" dirty="0"/>
                        <a:t>Patients</a:t>
                      </a:r>
                    </a:p>
                  </a:txBody>
                  <a:tcPr/>
                </a:tc>
                <a:tc>
                  <a:txBody>
                    <a:bodyPr/>
                    <a:lstStyle/>
                    <a:p>
                      <a:pPr marL="285750" indent="-285750">
                        <a:buFont typeface="Arial" panose="020B0604020202020204" pitchFamily="34" charset="0"/>
                        <a:buChar char="•"/>
                      </a:pPr>
                      <a:r>
                        <a:rPr lang="en-US" dirty="0"/>
                        <a:t>View the website through image based model.</a:t>
                      </a:r>
                    </a:p>
                    <a:p>
                      <a:pPr marL="285750" indent="-285750">
                        <a:buFont typeface="Arial" panose="020B0604020202020204" pitchFamily="34" charset="0"/>
                        <a:buChar char="•"/>
                      </a:pPr>
                      <a:r>
                        <a:rPr lang="en-US" dirty="0"/>
                        <a:t>Multiple tank models and sizes available.</a:t>
                      </a:r>
                    </a:p>
                    <a:p>
                      <a:pPr marL="285750" indent="-285750">
                        <a:buFont typeface="Arial" panose="020B0604020202020204" pitchFamily="34" charset="0"/>
                        <a:buChar char="•"/>
                      </a:pPr>
                      <a:r>
                        <a:rPr lang="en-US" dirty="0"/>
                        <a:t>No Commercials</a:t>
                      </a:r>
                    </a:p>
                    <a:p>
                      <a:pPr marL="285750" indent="-285750">
                        <a:buFont typeface="Arial" panose="020B0604020202020204" pitchFamily="34" charset="0"/>
                        <a:buChar char="•"/>
                      </a:pPr>
                      <a:r>
                        <a:rPr lang="en-US" dirty="0"/>
                        <a:t>Continuous feedback/live chat.</a:t>
                      </a:r>
                    </a:p>
                  </a:txBody>
                  <a:tcPr/>
                </a:tc>
                <a:extLst>
                  <a:ext uri="{0D108BD9-81ED-4DB2-BD59-A6C34878D82A}">
                    <a16:rowId xmlns:a16="http://schemas.microsoft.com/office/drawing/2014/main" val="2056986073"/>
                  </a:ext>
                </a:extLst>
              </a:tr>
            </a:tbl>
          </a:graphicData>
        </a:graphic>
      </p:graphicFrame>
      <p:graphicFrame>
        <p:nvGraphicFramePr>
          <p:cNvPr id="5" name="Table 4">
            <a:extLst>
              <a:ext uri="{FF2B5EF4-FFF2-40B4-BE49-F238E27FC236}">
                <a16:creationId xmlns:a16="http://schemas.microsoft.com/office/drawing/2014/main" id="{FB99A040-1A42-47C9-B2EC-11BD96D62B3F}"/>
              </a:ext>
            </a:extLst>
          </p:cNvPr>
          <p:cNvGraphicFramePr>
            <a:graphicFrameLocks noGrp="1"/>
          </p:cNvGraphicFramePr>
          <p:nvPr>
            <p:extLst>
              <p:ext uri="{D42A27DB-BD31-4B8C-83A1-F6EECF244321}">
                <p14:modId xmlns:p14="http://schemas.microsoft.com/office/powerpoint/2010/main" val="2626119425"/>
              </p:ext>
            </p:extLst>
          </p:nvPr>
        </p:nvGraphicFramePr>
        <p:xfrm>
          <a:off x="2032000" y="2822785"/>
          <a:ext cx="8128000" cy="2107941"/>
        </p:xfrm>
        <a:graphic>
          <a:graphicData uri="http://schemas.openxmlformats.org/drawingml/2006/table">
            <a:tbl>
              <a:tblPr firstRow="1" bandRow="1">
                <a:tableStyleId>{5C22544A-7EE6-4342-B048-85BDC9FD1C3A}</a:tableStyleId>
              </a:tblPr>
              <a:tblGrid>
                <a:gridCol w="4059311">
                  <a:extLst>
                    <a:ext uri="{9D8B030D-6E8A-4147-A177-3AD203B41FA5}">
                      <a16:colId xmlns:a16="http://schemas.microsoft.com/office/drawing/2014/main" val="1816495127"/>
                    </a:ext>
                  </a:extLst>
                </a:gridCol>
                <a:gridCol w="4068689">
                  <a:extLst>
                    <a:ext uri="{9D8B030D-6E8A-4147-A177-3AD203B41FA5}">
                      <a16:colId xmlns:a16="http://schemas.microsoft.com/office/drawing/2014/main" val="1908844046"/>
                    </a:ext>
                  </a:extLst>
                </a:gridCol>
              </a:tblGrid>
              <a:tr h="370581">
                <a:tc>
                  <a:txBody>
                    <a:bodyPr/>
                    <a:lstStyle/>
                    <a:p>
                      <a:r>
                        <a:rPr lang="en-US" dirty="0"/>
                        <a:t>Channels</a:t>
                      </a:r>
                    </a:p>
                  </a:txBody>
                  <a:tcPr/>
                </a:tc>
                <a:tc>
                  <a:txBody>
                    <a:bodyPr/>
                    <a:lstStyle/>
                    <a:p>
                      <a:r>
                        <a:rPr lang="en-US" dirty="0"/>
                        <a:t>Key Resources</a:t>
                      </a:r>
                    </a:p>
                  </a:txBody>
                  <a:tcPr/>
                </a:tc>
                <a:extLst>
                  <a:ext uri="{0D108BD9-81ED-4DB2-BD59-A6C34878D82A}">
                    <a16:rowId xmlns:a16="http://schemas.microsoft.com/office/drawing/2014/main" val="4257516429"/>
                  </a:ext>
                </a:extLst>
              </a:tr>
              <a:tr h="777240">
                <a:tc>
                  <a:txBody>
                    <a:bodyPr/>
                    <a:lstStyle/>
                    <a:p>
                      <a:pPr marL="285750" indent="-285750">
                        <a:buFont typeface="Arial" panose="020B0604020202020204" pitchFamily="34" charset="0"/>
                        <a:buChar char="•"/>
                      </a:pPr>
                      <a:r>
                        <a:rPr lang="en-US" dirty="0"/>
                        <a:t>Word of mouth.</a:t>
                      </a:r>
                    </a:p>
                    <a:p>
                      <a:pPr marL="285750" indent="-285750">
                        <a:buFont typeface="Arial" panose="020B0604020202020204" pitchFamily="34" charset="0"/>
                        <a:buChar char="•"/>
                      </a:pPr>
                      <a:r>
                        <a:rPr lang="en-US" dirty="0"/>
                        <a:t>Any device.</a:t>
                      </a:r>
                    </a:p>
                    <a:p>
                      <a:pPr marL="285750" indent="-285750">
                        <a:buFont typeface="Arial" panose="020B0604020202020204" pitchFamily="34" charset="0"/>
                        <a:buChar char="•"/>
                      </a:pPr>
                      <a:r>
                        <a:rPr lang="en-US" dirty="0"/>
                        <a:t>Use of all the available media platforms for marketing.</a:t>
                      </a:r>
                    </a:p>
                  </a:txBody>
                  <a:tcPr/>
                </a:tc>
                <a:tc>
                  <a:txBody>
                    <a:bodyPr/>
                    <a:lstStyle/>
                    <a:p>
                      <a:pPr marL="285750" indent="-285750">
                        <a:buFont typeface="Arial" panose="020B0604020202020204" pitchFamily="34" charset="0"/>
                        <a:buChar char="•"/>
                      </a:pPr>
                      <a:r>
                        <a:rPr lang="en-US" dirty="0"/>
                        <a:t>Our Customer</a:t>
                      </a:r>
                    </a:p>
                    <a:p>
                      <a:pPr marL="285750" indent="-285750">
                        <a:buFont typeface="Arial" panose="020B0604020202020204" pitchFamily="34" charset="0"/>
                        <a:buChar char="•"/>
                      </a:pPr>
                      <a:r>
                        <a:rPr lang="en-US" dirty="0"/>
                        <a:t>Employees.</a:t>
                      </a:r>
                    </a:p>
                    <a:p>
                      <a:pPr marL="285750" indent="-285750">
                        <a:buFont typeface="Arial" panose="020B0604020202020204" pitchFamily="34" charset="0"/>
                        <a:buChar char="•"/>
                      </a:pPr>
                      <a:r>
                        <a:rPr lang="en-US" dirty="0"/>
                        <a:t>AWS</a:t>
                      </a:r>
                    </a:p>
                    <a:p>
                      <a:pPr marL="285750" indent="-285750">
                        <a:buFont typeface="Arial" panose="020B0604020202020204" pitchFamily="34" charset="0"/>
                        <a:buChar char="•"/>
                      </a:pPr>
                      <a:r>
                        <a:rPr lang="en-US" dirty="0"/>
                        <a:t>Django.</a:t>
                      </a:r>
                    </a:p>
                    <a:p>
                      <a:pPr marL="285750" indent="-285750">
                        <a:buFont typeface="Arial" panose="020B0604020202020204" pitchFamily="34" charset="0"/>
                        <a:buChar char="•"/>
                      </a:pPr>
                      <a:r>
                        <a:rPr lang="en-US" dirty="0"/>
                        <a:t>Static images</a:t>
                      </a:r>
                    </a:p>
                    <a:p>
                      <a:pPr marL="0" indent="0">
                        <a:buFont typeface="Arial" panose="020B0604020202020204" pitchFamily="34" charset="0"/>
                        <a:buNone/>
                      </a:pPr>
                      <a:endParaRPr lang="en-US" dirty="0"/>
                    </a:p>
                  </a:txBody>
                  <a:tcPr/>
                </a:tc>
                <a:extLst>
                  <a:ext uri="{0D108BD9-81ED-4DB2-BD59-A6C34878D82A}">
                    <a16:rowId xmlns:a16="http://schemas.microsoft.com/office/drawing/2014/main" val="1190083975"/>
                  </a:ext>
                </a:extLst>
              </a:tr>
            </a:tbl>
          </a:graphicData>
        </a:graphic>
      </p:graphicFrame>
      <p:graphicFrame>
        <p:nvGraphicFramePr>
          <p:cNvPr id="7" name="Table 6">
            <a:extLst>
              <a:ext uri="{FF2B5EF4-FFF2-40B4-BE49-F238E27FC236}">
                <a16:creationId xmlns:a16="http://schemas.microsoft.com/office/drawing/2014/main" id="{950F5DE5-1AD8-49C3-8F18-938E26ACF0E0}"/>
              </a:ext>
            </a:extLst>
          </p:cNvPr>
          <p:cNvGraphicFramePr>
            <a:graphicFrameLocks noGrp="1"/>
          </p:cNvGraphicFramePr>
          <p:nvPr>
            <p:extLst>
              <p:ext uri="{D42A27DB-BD31-4B8C-83A1-F6EECF244321}">
                <p14:modId xmlns:p14="http://schemas.microsoft.com/office/powerpoint/2010/main" val="2152423415"/>
              </p:ext>
            </p:extLst>
          </p:nvPr>
        </p:nvGraphicFramePr>
        <p:xfrm>
          <a:off x="2032000" y="4768948"/>
          <a:ext cx="8128000" cy="1652954"/>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99105742"/>
                    </a:ext>
                  </a:extLst>
                </a:gridCol>
              </a:tblGrid>
              <a:tr h="464234">
                <a:tc>
                  <a:txBody>
                    <a:bodyPr/>
                    <a:lstStyle/>
                    <a:p>
                      <a:r>
                        <a:rPr lang="en-US" dirty="0"/>
                        <a:t>How Do We Make Money?</a:t>
                      </a:r>
                    </a:p>
                  </a:txBody>
                  <a:tcPr/>
                </a:tc>
                <a:extLst>
                  <a:ext uri="{0D108BD9-81ED-4DB2-BD59-A6C34878D82A}">
                    <a16:rowId xmlns:a16="http://schemas.microsoft.com/office/drawing/2014/main" val="1373916955"/>
                  </a:ext>
                </a:extLst>
              </a:tr>
              <a:tr h="640080">
                <a:tc>
                  <a:txBody>
                    <a:bodyPr/>
                    <a:lstStyle/>
                    <a:p>
                      <a:pPr marL="285750" indent="-285750">
                        <a:buFont typeface="Arial" panose="020B0604020202020204" pitchFamily="34" charset="0"/>
                        <a:buChar char="•"/>
                      </a:pPr>
                      <a:r>
                        <a:rPr lang="en-US" dirty="0"/>
                        <a:t>Our strategy is to approach local health agencies and ask them to sign up with us so they may receive frequent information on new models for regular business.</a:t>
                      </a:r>
                    </a:p>
                    <a:p>
                      <a:pPr marL="285750" indent="-285750">
                        <a:buFont typeface="Arial" panose="020B0604020202020204" pitchFamily="34" charset="0"/>
                        <a:buChar char="•"/>
                      </a:pPr>
                      <a:r>
                        <a:rPr lang="en-US" dirty="0"/>
                        <a:t>Offering incentives and maintaining connections with people like asthma sufferers and those with respiratory issues.</a:t>
                      </a:r>
                    </a:p>
                  </a:txBody>
                  <a:tcPr/>
                </a:tc>
                <a:extLst>
                  <a:ext uri="{0D108BD9-81ED-4DB2-BD59-A6C34878D82A}">
                    <a16:rowId xmlns:a16="http://schemas.microsoft.com/office/drawing/2014/main" val="1286004139"/>
                  </a:ext>
                </a:extLst>
              </a:tr>
            </a:tbl>
          </a:graphicData>
        </a:graphic>
      </p:graphicFrame>
      <p:graphicFrame>
        <p:nvGraphicFramePr>
          <p:cNvPr id="9" name="Table 8">
            <a:extLst>
              <a:ext uri="{FF2B5EF4-FFF2-40B4-BE49-F238E27FC236}">
                <a16:creationId xmlns:a16="http://schemas.microsoft.com/office/drawing/2014/main" id="{903D4314-1994-479F-B40C-79C2BE1D954F}"/>
              </a:ext>
            </a:extLst>
          </p:cNvPr>
          <p:cNvGraphicFramePr>
            <a:graphicFrameLocks noGrp="1"/>
          </p:cNvGraphicFramePr>
          <p:nvPr>
            <p:extLst>
              <p:ext uri="{D42A27DB-BD31-4B8C-83A1-F6EECF244321}">
                <p14:modId xmlns:p14="http://schemas.microsoft.com/office/powerpoint/2010/main" val="588405219"/>
              </p:ext>
            </p:extLst>
          </p:nvPr>
        </p:nvGraphicFramePr>
        <p:xfrm>
          <a:off x="5069058" y="72551"/>
          <a:ext cx="2053884" cy="520506"/>
        </p:xfrm>
        <a:graphic>
          <a:graphicData uri="http://schemas.openxmlformats.org/drawingml/2006/table">
            <a:tbl>
              <a:tblPr firstRow="1" bandRow="1">
                <a:tableStyleId>{5C22544A-7EE6-4342-B048-85BDC9FD1C3A}</a:tableStyleId>
              </a:tblPr>
              <a:tblGrid>
                <a:gridCol w="2053884">
                  <a:extLst>
                    <a:ext uri="{9D8B030D-6E8A-4147-A177-3AD203B41FA5}">
                      <a16:colId xmlns:a16="http://schemas.microsoft.com/office/drawing/2014/main" val="455932751"/>
                    </a:ext>
                  </a:extLst>
                </a:gridCol>
              </a:tblGrid>
              <a:tr h="520506">
                <a:tc>
                  <a:txBody>
                    <a:bodyPr/>
                    <a:lstStyle/>
                    <a:p>
                      <a:r>
                        <a:rPr lang="en-US" sz="2000" dirty="0"/>
                        <a:t>Business Model </a:t>
                      </a:r>
                    </a:p>
                  </a:txBody>
                  <a:tcPr/>
                </a:tc>
                <a:extLst>
                  <a:ext uri="{0D108BD9-81ED-4DB2-BD59-A6C34878D82A}">
                    <a16:rowId xmlns:a16="http://schemas.microsoft.com/office/drawing/2014/main" val="3002293467"/>
                  </a:ext>
                </a:extLst>
              </a:tr>
            </a:tbl>
          </a:graphicData>
        </a:graphic>
      </p:graphicFrame>
    </p:spTree>
    <p:extLst>
      <p:ext uri="{BB962C8B-B14F-4D97-AF65-F5344CB8AC3E}">
        <p14:creationId xmlns:p14="http://schemas.microsoft.com/office/powerpoint/2010/main" val="305632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EB94608-6600-4C2E-815E-E1D9F7D98C4E}"/>
              </a:ext>
            </a:extLst>
          </p:cNvPr>
          <p:cNvSpPr>
            <a:spLocks noGrp="1"/>
          </p:cNvSpPr>
          <p:nvPr>
            <p:ph type="title"/>
          </p:nvPr>
        </p:nvSpPr>
        <p:spPr>
          <a:xfrm>
            <a:off x="1047280" y="788894"/>
            <a:ext cx="10306520" cy="880730"/>
          </a:xfrm>
        </p:spPr>
        <p:txBody>
          <a:bodyPr>
            <a:normAutofit/>
          </a:bodyPr>
          <a:lstStyle/>
          <a:p>
            <a:r>
              <a:rPr lang="en-US" sz="4000" b="1">
                <a:solidFill>
                  <a:srgbClr val="FFFFFF"/>
                </a:solidFill>
                <a:latin typeface="Times New Roman" panose="02020603050405020304" pitchFamily="18" charset="0"/>
                <a:cs typeface="Times New Roman" panose="02020603050405020304" pitchFamily="18" charset="0"/>
              </a:rPr>
              <a:t>Team’s Contributions</a:t>
            </a:r>
          </a:p>
        </p:txBody>
      </p:sp>
      <p:graphicFrame>
        <p:nvGraphicFramePr>
          <p:cNvPr id="4" name="Table 4">
            <a:extLst>
              <a:ext uri="{FF2B5EF4-FFF2-40B4-BE49-F238E27FC236}">
                <a16:creationId xmlns:a16="http://schemas.microsoft.com/office/drawing/2014/main" id="{ADCAB385-83A9-401B-A375-DD195FAB2E50}"/>
              </a:ext>
            </a:extLst>
          </p:cNvPr>
          <p:cNvGraphicFramePr>
            <a:graphicFrameLocks noGrp="1"/>
          </p:cNvGraphicFramePr>
          <p:nvPr>
            <p:ph idx="1"/>
            <p:extLst>
              <p:ext uri="{D42A27DB-BD31-4B8C-83A1-F6EECF244321}">
                <p14:modId xmlns:p14="http://schemas.microsoft.com/office/powerpoint/2010/main" val="1055201928"/>
              </p:ext>
            </p:extLst>
          </p:nvPr>
        </p:nvGraphicFramePr>
        <p:xfrm>
          <a:off x="1047279" y="2318500"/>
          <a:ext cx="8905104" cy="2124508"/>
        </p:xfrm>
        <a:graphic>
          <a:graphicData uri="http://schemas.openxmlformats.org/drawingml/2006/table">
            <a:tbl>
              <a:tblPr firstRow="1" bandRow="1">
                <a:tableStyleId>{073A0DAA-6AF3-43AB-8588-CEC1D06C72B9}</a:tableStyleId>
              </a:tblPr>
              <a:tblGrid>
                <a:gridCol w="4452552">
                  <a:extLst>
                    <a:ext uri="{9D8B030D-6E8A-4147-A177-3AD203B41FA5}">
                      <a16:colId xmlns:a16="http://schemas.microsoft.com/office/drawing/2014/main" val="1671207640"/>
                    </a:ext>
                  </a:extLst>
                </a:gridCol>
                <a:gridCol w="4452552">
                  <a:extLst>
                    <a:ext uri="{9D8B030D-6E8A-4147-A177-3AD203B41FA5}">
                      <a16:colId xmlns:a16="http://schemas.microsoft.com/office/drawing/2014/main" val="2561660047"/>
                    </a:ext>
                  </a:extLst>
                </a:gridCol>
              </a:tblGrid>
              <a:tr h="474064">
                <a:tc>
                  <a:txBody>
                    <a:bodyPr/>
                    <a:lstStyle/>
                    <a:p>
                      <a:r>
                        <a:rPr lang="en-US" sz="2300">
                          <a:latin typeface="Times New Roman" panose="02020603050405020304" pitchFamily="18" charset="0"/>
                          <a:cs typeface="Times New Roman" panose="02020603050405020304" pitchFamily="18" charset="0"/>
                        </a:rPr>
                        <a:t>Team Member</a:t>
                      </a:r>
                    </a:p>
                  </a:txBody>
                  <a:tcPr marL="87789" marR="87789" marT="43895" marB="43895"/>
                </a:tc>
                <a:tc>
                  <a:txBody>
                    <a:bodyPr/>
                    <a:lstStyle/>
                    <a:p>
                      <a:r>
                        <a:rPr lang="en-US" sz="2300" dirty="0">
                          <a:latin typeface="Times New Roman" panose="02020603050405020304" pitchFamily="18" charset="0"/>
                          <a:cs typeface="Times New Roman" panose="02020603050405020304" pitchFamily="18" charset="0"/>
                        </a:rPr>
                        <a:t>Contributions Made</a:t>
                      </a:r>
                    </a:p>
                  </a:txBody>
                  <a:tcPr marL="87789" marR="87789" marT="43895" marB="43895"/>
                </a:tc>
                <a:extLst>
                  <a:ext uri="{0D108BD9-81ED-4DB2-BD59-A6C34878D82A}">
                    <a16:rowId xmlns:a16="http://schemas.microsoft.com/office/drawing/2014/main" val="1973045203"/>
                  </a:ext>
                </a:extLst>
              </a:tr>
              <a:tr h="825222">
                <a:tc>
                  <a:txBody>
                    <a:bodyPr/>
                    <a:lstStyle/>
                    <a:p>
                      <a:r>
                        <a:rPr lang="en-US" sz="2300" dirty="0">
                          <a:latin typeface="Times New Roman" panose="02020603050405020304" pitchFamily="18" charset="0"/>
                          <a:cs typeface="Times New Roman" panose="02020603050405020304" pitchFamily="18" charset="0"/>
                        </a:rPr>
                        <a:t>Ani Siva Rama Krishna, Surya </a:t>
                      </a:r>
                      <a:r>
                        <a:rPr lang="en-US" sz="2300" dirty="0" err="1">
                          <a:latin typeface="Times New Roman" panose="02020603050405020304" pitchFamily="18" charset="0"/>
                          <a:cs typeface="Times New Roman" panose="02020603050405020304" pitchFamily="18" charset="0"/>
                        </a:rPr>
                        <a:t>Teja</a:t>
                      </a:r>
                      <a:endParaRPr lang="en-US" sz="2300" kern="1200" dirty="0">
                        <a:solidFill>
                          <a:schemeClr val="dk1"/>
                        </a:solidFill>
                        <a:latin typeface="Times New Roman" panose="02020603050405020304" pitchFamily="18" charset="0"/>
                        <a:ea typeface="+mn-ea"/>
                        <a:cs typeface="Times New Roman" panose="02020603050405020304" pitchFamily="18" charset="0"/>
                      </a:endParaRPr>
                    </a:p>
                  </a:txBody>
                  <a:tcPr marL="87789" marR="87789" marT="43895" marB="43895"/>
                </a:tc>
                <a:tc>
                  <a:txBody>
                    <a:bodyPr/>
                    <a:lstStyle/>
                    <a:p>
                      <a:r>
                        <a:rPr lang="en-US" sz="2300">
                          <a:latin typeface="Times New Roman" panose="02020603050405020304" pitchFamily="18" charset="0"/>
                          <a:cs typeface="Times New Roman" panose="02020603050405020304" pitchFamily="18" charset="0"/>
                        </a:rPr>
                        <a:t>Development &amp; </a:t>
                      </a:r>
                      <a:r>
                        <a:rPr lang="en-US" sz="2300" dirty="0">
                          <a:latin typeface="Times New Roman" panose="02020603050405020304" pitchFamily="18" charset="0"/>
                          <a:cs typeface="Times New Roman" panose="02020603050405020304" pitchFamily="18" charset="0"/>
                        </a:rPr>
                        <a:t>Deployment</a:t>
                      </a:r>
                    </a:p>
                  </a:txBody>
                  <a:tcPr marL="87789" marR="87789" marT="43895" marB="43895"/>
                </a:tc>
                <a:extLst>
                  <a:ext uri="{0D108BD9-81ED-4DB2-BD59-A6C34878D82A}">
                    <a16:rowId xmlns:a16="http://schemas.microsoft.com/office/drawing/2014/main" val="2689933161"/>
                  </a:ext>
                </a:extLst>
              </a:tr>
              <a:tr h="825222">
                <a:tc>
                  <a:txBody>
                    <a:bodyPr/>
                    <a:lstStyle/>
                    <a:p>
                      <a:pPr marL="0" algn="l" defTabSz="914400" rtl="0" eaLnBrk="1" latinLnBrk="0" hangingPunct="1"/>
                      <a:r>
                        <a:rPr lang="en-US" sz="2300" kern="1200" dirty="0">
                          <a:solidFill>
                            <a:schemeClr val="dk1"/>
                          </a:solidFill>
                          <a:latin typeface="Times New Roman" panose="02020603050405020304" pitchFamily="18" charset="0"/>
                          <a:ea typeface="+mn-ea"/>
                          <a:cs typeface="Times New Roman" panose="02020603050405020304" pitchFamily="18" charset="0"/>
                        </a:rPr>
                        <a:t>Priyanka Kamatham, </a:t>
                      </a:r>
                      <a:r>
                        <a:rPr lang="en-US" sz="2300" kern="1200" dirty="0" err="1">
                          <a:solidFill>
                            <a:schemeClr val="dk1"/>
                          </a:solidFill>
                          <a:latin typeface="Times New Roman" panose="02020603050405020304" pitchFamily="18" charset="0"/>
                          <a:ea typeface="+mn-ea"/>
                          <a:cs typeface="Times New Roman" panose="02020603050405020304" pitchFamily="18" charset="0"/>
                        </a:rPr>
                        <a:t>Sasi</a:t>
                      </a:r>
                      <a:r>
                        <a:rPr lang="en-US" sz="2300" kern="1200" dirty="0">
                          <a:solidFill>
                            <a:schemeClr val="dk1"/>
                          </a:solidFill>
                          <a:latin typeface="Times New Roman" panose="02020603050405020304" pitchFamily="18" charset="0"/>
                          <a:ea typeface="+mn-ea"/>
                          <a:cs typeface="Times New Roman" panose="02020603050405020304" pitchFamily="18" charset="0"/>
                        </a:rPr>
                        <a:t> </a:t>
                      </a:r>
                      <a:r>
                        <a:rPr lang="en-US" sz="2300" kern="1200" dirty="0" err="1">
                          <a:solidFill>
                            <a:schemeClr val="dk1"/>
                          </a:solidFill>
                          <a:latin typeface="Times New Roman" panose="02020603050405020304" pitchFamily="18" charset="0"/>
                          <a:ea typeface="+mn-ea"/>
                          <a:cs typeface="Times New Roman" panose="02020603050405020304" pitchFamily="18" charset="0"/>
                        </a:rPr>
                        <a:t>Maddineni</a:t>
                      </a:r>
                      <a:endParaRPr lang="en-US" sz="2300" kern="1200" dirty="0">
                        <a:solidFill>
                          <a:schemeClr val="dk1"/>
                        </a:solidFill>
                        <a:latin typeface="Times New Roman" panose="02020603050405020304" pitchFamily="18" charset="0"/>
                        <a:ea typeface="+mn-ea"/>
                        <a:cs typeface="Times New Roman" panose="02020603050405020304" pitchFamily="18" charset="0"/>
                      </a:endParaRPr>
                    </a:p>
                  </a:txBody>
                  <a:tcPr marL="87789" marR="87789" marT="43895" marB="43895"/>
                </a:tc>
                <a:tc>
                  <a:txBody>
                    <a:bodyPr/>
                    <a:lstStyle/>
                    <a:p>
                      <a:r>
                        <a:rPr lang="en-US" sz="2300" dirty="0">
                          <a:latin typeface="Times New Roman" panose="02020603050405020304" pitchFamily="18" charset="0"/>
                          <a:cs typeface="Times New Roman" panose="02020603050405020304" pitchFamily="18" charset="0"/>
                        </a:rPr>
                        <a:t>Analyzing &amp; classifying data collected</a:t>
                      </a:r>
                    </a:p>
                  </a:txBody>
                  <a:tcPr marL="87789" marR="87789" marT="43895" marB="43895"/>
                </a:tc>
                <a:extLst>
                  <a:ext uri="{0D108BD9-81ED-4DB2-BD59-A6C34878D82A}">
                    <a16:rowId xmlns:a16="http://schemas.microsoft.com/office/drawing/2014/main" val="1143502992"/>
                  </a:ext>
                </a:extLst>
              </a:tr>
            </a:tbl>
          </a:graphicData>
        </a:graphic>
      </p:graphicFrame>
    </p:spTree>
    <p:extLst>
      <p:ext uri="{BB962C8B-B14F-4D97-AF65-F5344CB8AC3E}">
        <p14:creationId xmlns:p14="http://schemas.microsoft.com/office/powerpoint/2010/main" val="59616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Widescreen</PresentationFormat>
  <Paragraphs>77</Paragraphs>
  <Slides>11</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Al Tarikh</vt:lpstr>
      <vt:lpstr>Apple Braille</vt:lpstr>
      <vt:lpstr>Arial MT</vt:lpstr>
      <vt:lpstr>STIXGeneral</vt:lpstr>
      <vt:lpstr>Arial</vt:lpstr>
      <vt:lpstr>Bodoni MT</vt:lpstr>
      <vt:lpstr>Book Antiqua</vt:lpstr>
      <vt:lpstr>Calibri</vt:lpstr>
      <vt:lpstr>Calibri Light</vt:lpstr>
      <vt:lpstr>Gill Sans MT</vt:lpstr>
      <vt:lpstr>Lucida Fax</vt:lpstr>
      <vt:lpstr>Times New Roman</vt:lpstr>
      <vt:lpstr>Trebuchet MS</vt:lpstr>
      <vt:lpstr>Wingdings</vt:lpstr>
      <vt:lpstr>Office Theme</vt:lpstr>
      <vt:lpstr>O_TWO No.8 in Periodic table but No.1 for your existence. </vt:lpstr>
      <vt:lpstr>What is the PROBLEM?</vt:lpstr>
      <vt:lpstr>Our SOLUTION</vt:lpstr>
      <vt:lpstr>Key Winning features &amp; Capabilities </vt:lpstr>
      <vt:lpstr>PowerPoint Presentation</vt:lpstr>
      <vt:lpstr>Justification</vt:lpstr>
      <vt:lpstr>Initial prototype             Current status</vt:lpstr>
      <vt:lpstr>PowerPoint Presentation</vt:lpstr>
      <vt:lpstr>Team’s Contributions</vt:lpstr>
      <vt:lpstr>Plan for Implementation, Technical Validation, Market-Entry &amp; Scaleup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Covid-Predictor (CP)  Healthy, Wealthy</dc:title>
  <dc:creator>Rokkam, Manikanta</dc:creator>
  <cp:lastModifiedBy>Kamatham, Priyanka</cp:lastModifiedBy>
  <cp:revision>91</cp:revision>
  <dcterms:created xsi:type="dcterms:W3CDTF">2021-12-08T15:39:17Z</dcterms:created>
  <dcterms:modified xsi:type="dcterms:W3CDTF">2022-11-29T20:59:19Z</dcterms:modified>
</cp:coreProperties>
</file>